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4"/>
  </p:sldMasterIdLst>
  <p:notesMasterIdLst>
    <p:notesMasterId r:id="rId49"/>
  </p:notesMasterIdLst>
  <p:sldIdLst>
    <p:sldId id="409" r:id="rId5"/>
    <p:sldId id="2376" r:id="rId6"/>
    <p:sldId id="410" r:id="rId7"/>
    <p:sldId id="393" r:id="rId8"/>
    <p:sldId id="2378" r:id="rId9"/>
    <p:sldId id="2379" r:id="rId10"/>
    <p:sldId id="2380" r:id="rId11"/>
    <p:sldId id="2381" r:id="rId12"/>
    <p:sldId id="2382" r:id="rId13"/>
    <p:sldId id="2383" r:id="rId14"/>
    <p:sldId id="2384" r:id="rId15"/>
    <p:sldId id="2377" r:id="rId16"/>
    <p:sldId id="2406" r:id="rId17"/>
    <p:sldId id="2407" r:id="rId18"/>
    <p:sldId id="2385" r:id="rId19"/>
    <p:sldId id="2386" r:id="rId20"/>
    <p:sldId id="2408" r:id="rId21"/>
    <p:sldId id="2409" r:id="rId22"/>
    <p:sldId id="2410" r:id="rId23"/>
    <p:sldId id="2411" r:id="rId24"/>
    <p:sldId id="2412" r:id="rId25"/>
    <p:sldId id="2413" r:id="rId26"/>
    <p:sldId id="2414" r:id="rId27"/>
    <p:sldId id="2415" r:id="rId28"/>
    <p:sldId id="2387" r:id="rId29"/>
    <p:sldId id="2388" r:id="rId30"/>
    <p:sldId id="2389" r:id="rId31"/>
    <p:sldId id="2392" r:id="rId32"/>
    <p:sldId id="2390" r:id="rId33"/>
    <p:sldId id="2391" r:id="rId34"/>
    <p:sldId id="2393" r:id="rId35"/>
    <p:sldId id="2394" r:id="rId36"/>
    <p:sldId id="2395" r:id="rId37"/>
    <p:sldId id="2396" r:id="rId38"/>
    <p:sldId id="430" r:id="rId39"/>
    <p:sldId id="2398" r:id="rId40"/>
    <p:sldId id="2399" r:id="rId41"/>
    <p:sldId id="2400" r:id="rId42"/>
    <p:sldId id="2401" r:id="rId43"/>
    <p:sldId id="2402" r:id="rId44"/>
    <p:sldId id="2403" r:id="rId45"/>
    <p:sldId id="2404" r:id="rId46"/>
    <p:sldId id="2405" r:id="rId47"/>
    <p:sldId id="2397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 Ishiyama-Levy" initials="BI" lastIdx="3" clrIdx="0">
    <p:extLst>
      <p:ext uri="{19B8F6BF-5375-455C-9EA6-DF929625EA0E}">
        <p15:presenceInfo xmlns:p15="http://schemas.microsoft.com/office/powerpoint/2012/main" userId="a2f2ed21-3f31-4109-b3c5-00249a34d5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8D9A"/>
    <a:srgbClr val="221C34"/>
    <a:srgbClr val="F7BA9F"/>
    <a:srgbClr val="F07640"/>
    <a:srgbClr val="8B8B8C"/>
    <a:srgbClr val="49A0D8"/>
    <a:srgbClr val="A7C44D"/>
    <a:srgbClr val="CDA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26" autoAdjust="0"/>
    <p:restoredTop sz="66259"/>
  </p:normalViewPr>
  <p:slideViewPr>
    <p:cSldViewPr snapToGrid="0">
      <p:cViewPr>
        <p:scale>
          <a:sx n="50" d="100"/>
          <a:sy n="50" d="100"/>
        </p:scale>
        <p:origin x="147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71" d="100"/>
          <a:sy n="171" d="100"/>
        </p:scale>
        <p:origin x="6552" y="17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FF0355-0CDA-4E4E-BB81-357E8876F88F}" type="datetimeFigureOut">
              <a:rPr lang="en-SG" smtClean="0"/>
              <a:t>30/7/19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419AF-7BC6-4428-B1D7-F25DEC30D7A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545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ever been dealing with </a:t>
            </a:r>
            <a:r>
              <a:rPr lang="en-US" dirty="0" err="1"/>
              <a:t>.Net</a:t>
            </a:r>
            <a:r>
              <a:rPr lang="en-US" dirty="0"/>
              <a:t> events </a:t>
            </a:r>
          </a:p>
          <a:p>
            <a:r>
              <a:rPr lang="en-US" dirty="0"/>
              <a:t>or instantiate an object with delegate parameter (for callback, for example) ?</a:t>
            </a:r>
          </a:p>
          <a:p>
            <a:endParaRPr lang="en-US" dirty="0"/>
          </a:p>
          <a:p>
            <a:r>
              <a:rPr lang="en-US" dirty="0"/>
              <a:t>=&gt; Code executed to response of external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3656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7254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time data: stock / twitter =&gt; </a:t>
            </a:r>
            <a:r>
              <a:rPr lang="en-US" dirty="0" err="1"/>
              <a:t>costant</a:t>
            </a:r>
            <a:r>
              <a:rPr lang="en-US" dirty="0"/>
              <a:t> flow</a:t>
            </a:r>
          </a:p>
          <a:p>
            <a:r>
              <a:rPr lang="en-US" dirty="0"/>
              <a:t>Trad: timer / async…</a:t>
            </a:r>
          </a:p>
          <a:p>
            <a:endParaRPr lang="en-US" dirty="0"/>
          </a:p>
          <a:p>
            <a:r>
              <a:rPr lang="en-US" dirty="0"/>
              <a:t>Great for UI : interactions</a:t>
            </a:r>
          </a:p>
          <a:p>
            <a:r>
              <a:rPr lang="en-US" dirty="0"/>
              <a:t>Help listen / filter / merge…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7067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means to express intent</a:t>
            </a:r>
          </a:p>
          <a:p>
            <a:r>
              <a:rPr lang="en-US" dirty="0"/>
              <a:t>Highly composable</a:t>
            </a:r>
          </a:p>
          <a:p>
            <a:r>
              <a:rPr lang="en-US" dirty="0"/>
              <a:t>Formalizes time</a:t>
            </a:r>
          </a:p>
          <a:p>
            <a:r>
              <a:rPr lang="en-US" dirty="0"/>
              <a:t>Helps orchestrate related and unrelated stimuli </a:t>
            </a:r>
          </a:p>
          <a:p>
            <a:r>
              <a:rPr lang="en-US" dirty="0"/>
              <a:t>Model these with same fundamental abstraction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4641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means to express intent</a:t>
            </a:r>
          </a:p>
          <a:p>
            <a:r>
              <a:rPr lang="en-US" dirty="0"/>
              <a:t>Highly composable</a:t>
            </a:r>
          </a:p>
          <a:p>
            <a:r>
              <a:rPr lang="en-US" dirty="0"/>
              <a:t>Formalizes time</a:t>
            </a:r>
          </a:p>
          <a:p>
            <a:r>
              <a:rPr lang="en-US" dirty="0"/>
              <a:t>Helps orchestrate related and unrelated stimuli </a:t>
            </a:r>
          </a:p>
          <a:p>
            <a:r>
              <a:rPr lang="en-US" dirty="0"/>
              <a:t>Model these with same fundamental abstraction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96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Clear means to express intent</a:t>
            </a:r>
          </a:p>
          <a:p>
            <a:r>
              <a:rPr lang="en-US" dirty="0"/>
              <a:t>Highly composable</a:t>
            </a:r>
          </a:p>
          <a:p>
            <a:r>
              <a:rPr lang="en-US" dirty="0"/>
              <a:t>Formalizes time</a:t>
            </a:r>
          </a:p>
          <a:p>
            <a:r>
              <a:rPr lang="en-US" dirty="0"/>
              <a:t>Helps orchestrate related and unrelated stimuli </a:t>
            </a:r>
          </a:p>
          <a:p>
            <a:r>
              <a:rPr lang="en-US" dirty="0"/>
              <a:t>Model these with same fundamental abstraction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51631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03641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9602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2511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time data: stock / twitter =&gt; </a:t>
            </a:r>
            <a:r>
              <a:rPr lang="en-US" dirty="0" err="1"/>
              <a:t>costant</a:t>
            </a:r>
            <a:r>
              <a:rPr lang="en-US" dirty="0"/>
              <a:t> flow</a:t>
            </a:r>
          </a:p>
          <a:p>
            <a:r>
              <a:rPr lang="en-US" dirty="0"/>
              <a:t>Trad: timer / async…</a:t>
            </a:r>
          </a:p>
          <a:p>
            <a:endParaRPr lang="en-US" dirty="0"/>
          </a:p>
          <a:p>
            <a:r>
              <a:rPr lang="en-US" dirty="0"/>
              <a:t>Great for UI : interactions</a:t>
            </a:r>
          </a:p>
          <a:p>
            <a:r>
              <a:rPr lang="en-US" dirty="0"/>
              <a:t>Help listen / filter / merge…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47390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8560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Producer produces data</a:t>
            </a:r>
          </a:p>
          <a:p>
            <a:r>
              <a:rPr lang="en-US" dirty="0"/>
              <a:t>Consumer care about producer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REACTIVE SYSTEM:</a:t>
            </a:r>
          </a:p>
          <a:p>
            <a:r>
              <a:rPr lang="en-US" dirty="0"/>
              <a:t>Producer invoke Consumer (event / delegate)</a:t>
            </a:r>
          </a:p>
          <a:p>
            <a:r>
              <a:rPr lang="en-US" dirty="0"/>
              <a:t>Producer decides, not you</a:t>
            </a:r>
          </a:p>
          <a:p>
            <a:endParaRPr lang="en-US" dirty="0"/>
          </a:p>
          <a:p>
            <a:r>
              <a:rPr lang="en-US" dirty="0"/>
              <a:t>INTERACTIVE:</a:t>
            </a:r>
          </a:p>
          <a:p>
            <a:r>
              <a:rPr lang="en-US" dirty="0"/>
              <a:t>Consumer interacts with producer</a:t>
            </a:r>
          </a:p>
          <a:p>
            <a:r>
              <a:rPr lang="en-US" dirty="0"/>
              <a:t>Consumer may have no idea when to check in on producer =&gt; polling </a:t>
            </a:r>
          </a:p>
          <a:p>
            <a:endParaRPr lang="en-US" dirty="0"/>
          </a:p>
          <a:p>
            <a:r>
              <a:rPr lang="en-US" dirty="0"/>
              <a:t>Context: small parts of larger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09741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076124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09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 an Observer that listens to Observable</a:t>
            </a:r>
          </a:p>
          <a:p>
            <a:r>
              <a:rPr lang="en-US" dirty="0"/>
              <a:t>Returns that subscription</a:t>
            </a:r>
          </a:p>
          <a:p>
            <a:r>
              <a:rPr lang="en-US" dirty="0"/>
              <a:t>When disposed, detaches the observer (</a:t>
            </a:r>
            <a:r>
              <a:rPr lang="en-US" dirty="0" err="1"/>
              <a:t>ie</a:t>
            </a:r>
            <a:r>
              <a:rPr lang="en-US" dirty="0"/>
              <a:t> unregister handler)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60523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Anything that wants to observe events of a given type</a:t>
            </a:r>
          </a:p>
          <a:p>
            <a:endParaRPr lang="en-US" dirty="0"/>
          </a:p>
          <a:p>
            <a:r>
              <a:rPr lang="en-US" dirty="0" err="1"/>
              <a:t>OnNext</a:t>
            </a:r>
            <a:r>
              <a:rPr lang="en-US" dirty="0"/>
              <a:t>: each time a new item becomes available : 0 or infinity</a:t>
            </a:r>
          </a:p>
          <a:p>
            <a:endParaRPr lang="en-US" dirty="0"/>
          </a:p>
          <a:p>
            <a:r>
              <a:rPr lang="en-US" dirty="0" err="1"/>
              <a:t>OnCompleted</a:t>
            </a:r>
            <a:r>
              <a:rPr lang="en-US" dirty="0"/>
              <a:t>:  completes without error : nonce</a:t>
            </a:r>
          </a:p>
          <a:p>
            <a:endParaRPr lang="en-US" dirty="0"/>
          </a:p>
          <a:p>
            <a:r>
              <a:rPr lang="en-US" dirty="0" err="1"/>
              <a:t>OnError</a:t>
            </a:r>
            <a:r>
              <a:rPr lang="en-US" dirty="0"/>
              <a:t>:: something goes wrong : nonce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15478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Sales: infinite as n sales feed</a:t>
            </a:r>
          </a:p>
          <a:p>
            <a:r>
              <a:rPr lang="en-US" dirty="0"/>
              <a:t>Customers: </a:t>
            </a:r>
            <a:r>
              <a:rPr lang="en-US" dirty="0" err="1"/>
              <a:t>ie</a:t>
            </a:r>
            <a:r>
              <a:rPr lang="en-US" dirty="0"/>
              <a:t> customers within a given day.</a:t>
            </a:r>
          </a:p>
          <a:p>
            <a:r>
              <a:rPr lang="en-US" dirty="0"/>
              <a:t>Something goes wrong before any customer is received</a:t>
            </a:r>
          </a:p>
          <a:p>
            <a:r>
              <a:rPr lang="en-US" dirty="0"/>
              <a:t>A few customers are in before error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80349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Extension methods that Take and return an Observable</a:t>
            </a:r>
            <a:br>
              <a:rPr lang="en-US" dirty="0"/>
            </a:br>
            <a:r>
              <a:rPr lang="en-US" dirty="0"/>
              <a:t>Building block of Rx</a:t>
            </a:r>
          </a:p>
          <a:p>
            <a:r>
              <a:rPr lang="en-US" dirty="0"/>
              <a:t>Can define own Operators as just extension Methods\</a:t>
            </a:r>
          </a:p>
          <a:p>
            <a:endParaRPr lang="en-US" dirty="0"/>
          </a:p>
          <a:p>
            <a:r>
              <a:rPr lang="en-US" dirty="0"/>
              <a:t>Time is left to right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66849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circle from a Square</a:t>
            </a:r>
          </a:p>
          <a:p>
            <a:r>
              <a:rPr lang="en-US" dirty="0"/>
              <a:t>Ex: select a </a:t>
            </a:r>
            <a:r>
              <a:rPr lang="en-US" dirty="0" err="1"/>
              <a:t>viewmodel</a:t>
            </a:r>
            <a:r>
              <a:rPr lang="en-US" dirty="0"/>
              <a:t> from a model</a:t>
            </a:r>
          </a:p>
          <a:p>
            <a:endParaRPr lang="en-US" dirty="0"/>
          </a:p>
          <a:p>
            <a:r>
              <a:rPr lang="en-US" dirty="0"/>
              <a:t>It is an observable, so could be hours between models being received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965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using a predicate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52324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using a predicate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830271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Filtered using a predicate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4807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you ever been dealing with </a:t>
            </a:r>
            <a:r>
              <a:rPr lang="en-US" dirty="0" err="1"/>
              <a:t>.Net</a:t>
            </a:r>
            <a:r>
              <a:rPr lang="en-US" dirty="0"/>
              <a:t> events </a:t>
            </a:r>
          </a:p>
          <a:p>
            <a:r>
              <a:rPr lang="en-US" dirty="0"/>
              <a:t>or instantiate an object with delegate parameter (for callback, for example) ?</a:t>
            </a:r>
          </a:p>
          <a:p>
            <a:endParaRPr lang="en-US" dirty="0"/>
          </a:p>
          <a:p>
            <a:r>
              <a:rPr lang="en-US" dirty="0"/>
              <a:t>=&gt; Code executed to response of external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6444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 testable</a:t>
            </a:r>
          </a:p>
          <a:p>
            <a:r>
              <a:rPr lang="en-US" dirty="0"/>
              <a:t>Rx allows to control time </a:t>
            </a:r>
            <a:r>
              <a:rPr lang="en-US"/>
              <a:t>from test</a:t>
            </a:r>
            <a:r>
              <a:rPr lang="en-US" dirty="0"/>
              <a:t>, such as fast forwarding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5271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UI lib / </a:t>
            </a:r>
            <a:r>
              <a:rPr lang="en-US" dirty="0" err="1"/>
              <a:t>fx</a:t>
            </a:r>
            <a:r>
              <a:rPr lang="en-US" dirty="0"/>
              <a:t> that brings power of Rx to UI dev </a:t>
            </a:r>
          </a:p>
          <a:p>
            <a:endParaRPr lang="en-US" dirty="0"/>
          </a:p>
          <a:p>
            <a:r>
              <a:rPr lang="en-US" dirty="0"/>
              <a:t>Easier and more productive</a:t>
            </a:r>
          </a:p>
          <a:p>
            <a:endParaRPr lang="en-US" dirty="0"/>
          </a:p>
          <a:p>
            <a:r>
              <a:rPr lang="en-US" dirty="0"/>
              <a:t>Pick and choose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76511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for these platforms (</a:t>
            </a:r>
            <a:r>
              <a:rPr lang="en-US" dirty="0" err="1"/>
              <a:t>nuget</a:t>
            </a:r>
            <a:r>
              <a:rPr lang="en-US" dirty="0"/>
              <a:t> switch / bait)</a:t>
            </a:r>
          </a:p>
          <a:p>
            <a:endParaRPr lang="en-US" dirty="0"/>
          </a:p>
          <a:p>
            <a:r>
              <a:rPr lang="en-US" dirty="0"/>
              <a:t>ex: </a:t>
            </a:r>
            <a:r>
              <a:rPr lang="en-US" dirty="0" err="1"/>
              <a:t>WhenActivated</a:t>
            </a:r>
            <a:r>
              <a:rPr lang="en-US" dirty="0"/>
              <a:t> / Inactive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8889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 class for anything that wants Property Change notification</a:t>
            </a:r>
          </a:p>
          <a:p>
            <a:endParaRPr lang="en-US" dirty="0"/>
          </a:p>
          <a:p>
            <a:r>
              <a:rPr lang="en-US" dirty="0"/>
              <a:t>Change and Changing observables  corresponding to property Change and Changing  events</a:t>
            </a:r>
          </a:p>
          <a:p>
            <a:endParaRPr lang="en-US" dirty="0"/>
          </a:p>
          <a:p>
            <a:r>
              <a:rPr lang="en-US" dirty="0"/>
              <a:t>Save converting a </a:t>
            </a:r>
            <a:r>
              <a:rPr lang="en-US" dirty="0" err="1"/>
              <a:t>.net</a:t>
            </a:r>
            <a:r>
              <a:rPr lang="en-US" dirty="0"/>
              <a:t> event into observable</a:t>
            </a:r>
          </a:p>
          <a:p>
            <a:endParaRPr lang="en-US" dirty="0"/>
          </a:p>
          <a:p>
            <a:r>
              <a:rPr lang="en-US" dirty="0"/>
              <a:t>Raise on change event -&gt; check if different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Suppression of change notification event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1299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observable and  casts do a property with change notifications</a:t>
            </a:r>
          </a:p>
          <a:p>
            <a:endParaRPr lang="en-US" dirty="0"/>
          </a:p>
          <a:p>
            <a:r>
              <a:rPr lang="en-US" dirty="0"/>
              <a:t>Change notification is raised when a new value is different to existing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8192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Property to Observable</a:t>
            </a:r>
          </a:p>
          <a:p>
            <a:endParaRPr lang="en-US" dirty="0"/>
          </a:p>
          <a:p>
            <a:r>
              <a:rPr lang="en-US" dirty="0" err="1"/>
              <a:t>WhenAny</a:t>
            </a:r>
            <a:r>
              <a:rPr lang="en-US" dirty="0"/>
              <a:t> family</a:t>
            </a:r>
          </a:p>
          <a:p>
            <a:endParaRPr lang="en-US" dirty="0"/>
          </a:p>
          <a:p>
            <a:r>
              <a:rPr lang="en-US" dirty="0"/>
              <a:t>Most Common</a:t>
            </a:r>
          </a:p>
          <a:p>
            <a:r>
              <a:rPr lang="en-US" dirty="0"/>
              <a:t>Got Name property, and we want an observable whenever it changes</a:t>
            </a:r>
          </a:p>
          <a:p>
            <a:endParaRPr lang="en-US" dirty="0"/>
          </a:p>
          <a:p>
            <a:r>
              <a:rPr lang="en-US" dirty="0"/>
              <a:t>Supports many properties</a:t>
            </a:r>
          </a:p>
          <a:p>
            <a:r>
              <a:rPr lang="en-US" dirty="0"/>
              <a:t>Ex: </a:t>
            </a:r>
            <a:r>
              <a:rPr lang="en-US" dirty="0" err="1"/>
              <a:t>concat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70532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5204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0881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 for a </a:t>
            </a:r>
            <a:r>
              <a:rPr lang="en-US" dirty="0" err="1"/>
              <a:t>ViewModel</a:t>
            </a:r>
            <a:r>
              <a:rPr lang="en-US" dirty="0"/>
              <a:t> to  await response to a </a:t>
            </a:r>
            <a:r>
              <a:rPr lang="en-US" dirty="0" err="1"/>
              <a:t>quesrtion</a:t>
            </a:r>
            <a:r>
              <a:rPr lang="en-US" dirty="0"/>
              <a:t> from view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0639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time and synchronization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1108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  <a:p>
            <a:pPr marL="228600" indent="-228600">
              <a:buAutoNum type="arabicParenR"/>
            </a:pPr>
            <a:r>
              <a:rPr lang="en-US" dirty="0"/>
              <a:t>Handling event async – when goes wrong, the event source won’t be notified (Handler is Sync) . Press button : Done</a:t>
            </a:r>
          </a:p>
          <a:p>
            <a:pPr marL="228600" indent="-228600">
              <a:buAutoNum type="arabicParenR"/>
            </a:pPr>
            <a:r>
              <a:rPr lang="en-US" dirty="0"/>
              <a:t>Bug on. Shared state. What is logged may not be what has been submitted (click when </a:t>
            </a:r>
            <a:r>
              <a:rPr lang="en-US" dirty="0" err="1"/>
              <a:t>api</a:t>
            </a:r>
            <a:r>
              <a:rPr lang="en-US" dirty="0"/>
              <a:t> has been fired)</a:t>
            </a:r>
          </a:p>
          <a:p>
            <a:pPr marL="228600" indent="-228600">
              <a:buAutoNum type="arabicParenR"/>
            </a:pPr>
            <a:r>
              <a:rPr lang="en-US" dirty="0"/>
              <a:t>Difficult to see what affects the count state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515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58406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Imperative: say exactly what you want</a:t>
            </a:r>
          </a:p>
          <a:p>
            <a:endParaRPr lang="en-US" dirty="0"/>
          </a:p>
          <a:p>
            <a:r>
              <a:rPr lang="en-US" dirty="0"/>
              <a:t>Declarative: Tell what we have and Microwave will do its best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Declarative is not limited in software like in this interface ( what is you don’t like pop corn )</a:t>
            </a:r>
          </a:p>
          <a:p>
            <a:endParaRPr lang="en-US" dirty="0"/>
          </a:p>
          <a:p>
            <a:r>
              <a:rPr lang="en-US" dirty="0" err="1"/>
              <a:t>LinQ</a:t>
            </a:r>
            <a:r>
              <a:rPr lang="en-US" dirty="0"/>
              <a:t> : Clear &amp; Understandable Declarative </a:t>
            </a:r>
          </a:p>
          <a:p>
            <a:endParaRPr lang="en-US" dirty="0"/>
          </a:p>
          <a:p>
            <a:r>
              <a:rPr lang="en-US" dirty="0"/>
              <a:t>Instead of telling the computer exactly what to do, declarative approach would be beneficial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1226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code is easier to read</a:t>
            </a:r>
          </a:p>
          <a:p>
            <a:r>
              <a:rPr lang="en-US" dirty="0"/>
              <a:t>Did </a:t>
            </a:r>
            <a:r>
              <a:rPr lang="en-US" dirty="0" err="1"/>
              <a:t>LinQ</a:t>
            </a:r>
            <a:r>
              <a:rPr lang="en-US" dirty="0"/>
              <a:t> change the way you program?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976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Reactive programming with events and delegates: no composability:</a:t>
            </a:r>
          </a:p>
          <a:p>
            <a:r>
              <a:rPr lang="en-US" dirty="0"/>
              <a:t>‘How easy is it to rearrange the </a:t>
            </a:r>
            <a:r>
              <a:rPr lang="en-US" dirty="0" err="1"/>
              <a:t>constitents</a:t>
            </a:r>
            <a:r>
              <a:rPr lang="en-US" dirty="0"/>
              <a:t> of a software</a:t>
            </a:r>
          </a:p>
          <a:p>
            <a:endParaRPr lang="en-US" dirty="0"/>
          </a:p>
          <a:p>
            <a:r>
              <a:rPr lang="en-US" dirty="0"/>
              <a:t>Ex: logger : easy to add additional loggers, or remove</a:t>
            </a:r>
          </a:p>
          <a:p>
            <a:endParaRPr lang="en-US" dirty="0"/>
          </a:p>
          <a:p>
            <a:r>
              <a:rPr lang="en-US" dirty="0"/>
              <a:t>Reactive with events : how easy is it to move the handler for the ‘buy’ button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742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Abstraction:</a:t>
            </a:r>
          </a:p>
          <a:p>
            <a:r>
              <a:rPr lang="en-US" dirty="0"/>
              <a:t>Identify and simplify to get to </a:t>
            </a:r>
            <a:r>
              <a:rPr lang="en-US" dirty="0" err="1"/>
              <a:t>minimun</a:t>
            </a:r>
            <a:r>
              <a:rPr lang="en-US" dirty="0"/>
              <a:t> behavior and data for a system </a:t>
            </a:r>
          </a:p>
          <a:p>
            <a:r>
              <a:rPr lang="en-US" dirty="0"/>
              <a:t>that can be used for any implementation  : unifies</a:t>
            </a:r>
          </a:p>
          <a:p>
            <a:endParaRPr lang="en-US" dirty="0"/>
          </a:p>
          <a:p>
            <a:r>
              <a:rPr lang="en-US" dirty="0" err="1"/>
              <a:t>Ie</a:t>
            </a:r>
            <a:r>
              <a:rPr lang="en-US" dirty="0"/>
              <a:t>: Interface and its </a:t>
            </a:r>
            <a:r>
              <a:rPr lang="en-US" dirty="0" err="1"/>
              <a:t>implementatiob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Events are not abstract as each has its strongly typed payload</a:t>
            </a:r>
          </a:p>
          <a:p>
            <a:pPr marL="171450" indent="-171450">
              <a:buFont typeface="Symbol" pitchFamily="2" charset="2"/>
              <a:buChar char="Þ"/>
            </a:pPr>
            <a:r>
              <a:rPr lang="en-US" dirty="0"/>
              <a:t>Can’t unify</a:t>
            </a:r>
          </a:p>
          <a:p>
            <a:pPr marL="171450" indent="-171450">
              <a:buFont typeface="Symbol" pitchFamily="2" charset="2"/>
              <a:buChar char="Þ"/>
            </a:pPr>
            <a:endParaRPr lang="en-US" dirty="0"/>
          </a:p>
          <a:p>
            <a:pPr marL="171450" indent="-171450">
              <a:buFont typeface="Symbol" pitchFamily="2" charset="2"/>
              <a:buChar char="Þ"/>
            </a:pPr>
            <a:r>
              <a:rPr lang="en-US" dirty="0"/>
              <a:t>Same for delegates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4189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Relationship recognized between changes to state and time</a:t>
            </a:r>
          </a:p>
          <a:p>
            <a:endParaRPr lang="en-US" dirty="0"/>
          </a:p>
          <a:p>
            <a:r>
              <a:rPr lang="en-US" dirty="0"/>
              <a:t>Async operations : key is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419AF-7BC6-4428-B1D7-F25DEC30D7A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449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84E48-9B56-3247-BC7A-E6FCB1A1BF96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2018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735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4EB56-C708-2040-A04E-E13A2F99E4D0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9555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19495-B34A-CA4C-A3C4-278D0A27AD0D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47494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6CB18-95C6-46AE-AF76-D927D5371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F8DAA-F8A9-4620-84C7-8B4A4E968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2C26D-AD01-2841-B73E-8E8266003D9B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31994-5454-487B-AE0B-05F63BA15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CA2CB-F34F-48C3-AD20-3D50E86A1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222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972C1-4DAD-5A4D-B274-540B29C48C90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745E92-D671-440D-A108-BA17FF2AAD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244013" y="136525"/>
            <a:ext cx="2425700" cy="544513"/>
          </a:xfrm>
        </p:spPr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485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99E19-6C61-1240-AD22-CB897EEDC8CE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762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C2760-38E1-C843-A733-352C8C80E996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5118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DB501-D763-1B4D-AD2B-3A1B3FB1252C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503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6209A-2B0E-5445-9426-070ED60BD91A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52820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1FE07-7E3C-CD44-A84C-7D5F430359CA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932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3CDC6-8094-A14E-8BF7-8C0512479FB1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52761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BA660-B144-1948-B6FE-9BAF2714933D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460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B16E1-C410-8045-B2E2-AC2EFBBAC7B6}" type="datetime2">
              <a:rPr lang="en-GB" smtClean="0"/>
              <a:t>Tuesday, 30 July 2019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SG" dirty="0"/>
              <a:t>© Copyright 2019 Xamariners.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F0280-B06D-46D7-A7ED-991F48E1F9C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2566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3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em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97038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SG" b="1" dirty="0">
                <a:solidFill>
                  <a:schemeClr val="bg1"/>
                </a:solidFill>
              </a:rPr>
              <a:t>Getting started with Reactive Extensions (Rx), Reactive UI and Xamarin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CE43F-97DD-204D-81B1-E7ABAB347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435" y="957544"/>
            <a:ext cx="3527130" cy="352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9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Abstraction and Unification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843B39-B2E3-F54E-A9C5-F57496708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1563700"/>
            <a:ext cx="10554459" cy="4339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684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Time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0D304B5-CE89-2B46-83CC-442C65664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612" y="1417153"/>
            <a:ext cx="5069372" cy="50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48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Rx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29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Who uses Rx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picture containing device&#10;&#10;Description automatically generated">
            <a:extLst>
              <a:ext uri="{FF2B5EF4-FFF2-40B4-BE49-F238E27FC236}">
                <a16:creationId xmlns:a16="http://schemas.microsoft.com/office/drawing/2014/main" id="{A867FC53-12A3-D64A-B76E-08319573C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1977198"/>
            <a:ext cx="107569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37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Rx Usages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023F8E-476E-B046-AC21-DE3502F152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1633908"/>
            <a:ext cx="10629900" cy="45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4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What is Rx 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D61740E-DCF3-DC45-AFF8-6E2EDC4B783D}"/>
              </a:ext>
            </a:extLst>
          </p:cNvPr>
          <p:cNvSpPr txBox="1">
            <a:spLocks/>
          </p:cNvSpPr>
          <p:nvPr/>
        </p:nvSpPr>
        <p:spPr>
          <a:xfrm>
            <a:off x="799343" y="356015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Rx = declarative &amp;&amp; composable == unified &amp;&amp; reactive</a:t>
            </a:r>
          </a:p>
        </p:txBody>
      </p:sp>
    </p:spTree>
    <p:extLst>
      <p:ext uri="{BB962C8B-B14F-4D97-AF65-F5344CB8AC3E}">
        <p14:creationId xmlns:p14="http://schemas.microsoft.com/office/powerpoint/2010/main" val="35719142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Push vs Pull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object 9">
            <a:extLst>
              <a:ext uri="{FF2B5EF4-FFF2-40B4-BE49-F238E27FC236}">
                <a16:creationId xmlns:a16="http://schemas.microsoft.com/office/drawing/2014/main" id="{84B3CDD7-4323-A44F-A823-3921662288E2}"/>
              </a:ext>
            </a:extLst>
          </p:cNvPr>
          <p:cNvSpPr/>
          <p:nvPr/>
        </p:nvSpPr>
        <p:spPr>
          <a:xfrm>
            <a:off x="3623309" y="4624289"/>
            <a:ext cx="4358640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011E97F-EB43-2A42-8403-1CB3CC588F43}"/>
              </a:ext>
            </a:extLst>
          </p:cNvPr>
          <p:cNvSpPr/>
          <p:nvPr/>
        </p:nvSpPr>
        <p:spPr>
          <a:xfrm>
            <a:off x="3623309" y="4624289"/>
            <a:ext cx="4358640" cy="719455"/>
          </a:xfrm>
          <a:custGeom>
            <a:avLst/>
            <a:gdLst/>
            <a:ahLst/>
            <a:cxnLst/>
            <a:rect l="l" t="t" r="r" b="b"/>
            <a:pathLst>
              <a:path w="4358640" h="719454">
                <a:moveTo>
                  <a:pt x="119887" y="0"/>
                </a:moveTo>
                <a:lnTo>
                  <a:pt x="4238751" y="0"/>
                </a:lnTo>
                <a:lnTo>
                  <a:pt x="4285398" y="9427"/>
                </a:lnTo>
                <a:lnTo>
                  <a:pt x="4323508" y="35131"/>
                </a:lnTo>
                <a:lnTo>
                  <a:pt x="4349212" y="73241"/>
                </a:lnTo>
                <a:lnTo>
                  <a:pt x="4358640" y="119888"/>
                </a:lnTo>
                <a:lnTo>
                  <a:pt x="4358640" y="719328"/>
                </a:lnTo>
                <a:lnTo>
                  <a:pt x="0" y="719328"/>
                </a:lnTo>
                <a:lnTo>
                  <a:pt x="0" y="119888"/>
                </a:ln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close/>
              </a:path>
            </a:pathLst>
          </a:custGeom>
          <a:ln w="9144">
            <a:solidFill>
              <a:srgbClr val="C0DE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01A7BAC-725D-2240-99CB-748EB11FB15C}"/>
              </a:ext>
            </a:extLst>
          </p:cNvPr>
          <p:cNvSpPr/>
          <p:nvPr/>
        </p:nvSpPr>
        <p:spPr>
          <a:xfrm>
            <a:off x="4217289" y="4913086"/>
            <a:ext cx="3162045" cy="222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E51069BA-17CB-F94A-A262-CD2FF9507B69}"/>
              </a:ext>
            </a:extLst>
          </p:cNvPr>
          <p:cNvSpPr/>
          <p:nvPr/>
        </p:nvSpPr>
        <p:spPr>
          <a:xfrm>
            <a:off x="6366509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40" h="719454">
                <a:moveTo>
                  <a:pt x="1495552" y="0"/>
                </a:moveTo>
                <a:lnTo>
                  <a:pt x="119888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8" y="719327"/>
                </a:lnTo>
                <a:lnTo>
                  <a:pt x="1495552" y="719327"/>
                </a:lnTo>
                <a:lnTo>
                  <a:pt x="1542198" y="709900"/>
                </a:lnTo>
                <a:lnTo>
                  <a:pt x="1580308" y="684196"/>
                </a:lnTo>
                <a:lnTo>
                  <a:pt x="1606012" y="646086"/>
                </a:lnTo>
                <a:lnTo>
                  <a:pt x="1615440" y="599439"/>
                </a:lnTo>
                <a:lnTo>
                  <a:pt x="1615440" y="119887"/>
                </a:lnTo>
                <a:lnTo>
                  <a:pt x="1606012" y="73241"/>
                </a:lnTo>
                <a:lnTo>
                  <a:pt x="1580308" y="35131"/>
                </a:lnTo>
                <a:lnTo>
                  <a:pt x="1542198" y="9427"/>
                </a:lnTo>
                <a:lnTo>
                  <a:pt x="1495552" y="0"/>
                </a:lnTo>
                <a:close/>
              </a:path>
            </a:pathLst>
          </a:custGeom>
          <a:solidFill>
            <a:srgbClr val="82C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818E20C4-850D-504A-9BDF-0D4E76AEC570}"/>
              </a:ext>
            </a:extLst>
          </p:cNvPr>
          <p:cNvSpPr/>
          <p:nvPr/>
        </p:nvSpPr>
        <p:spPr>
          <a:xfrm>
            <a:off x="6366509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40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8" y="0"/>
                </a:lnTo>
                <a:lnTo>
                  <a:pt x="1495552" y="0"/>
                </a:lnTo>
                <a:lnTo>
                  <a:pt x="1542198" y="9427"/>
                </a:lnTo>
                <a:lnTo>
                  <a:pt x="1580308" y="35131"/>
                </a:lnTo>
                <a:lnTo>
                  <a:pt x="1606012" y="73241"/>
                </a:lnTo>
                <a:lnTo>
                  <a:pt x="1615440" y="119887"/>
                </a:lnTo>
                <a:lnTo>
                  <a:pt x="1615440" y="599439"/>
                </a:lnTo>
                <a:lnTo>
                  <a:pt x="1606012" y="646086"/>
                </a:lnTo>
                <a:lnTo>
                  <a:pt x="1580308" y="684196"/>
                </a:lnTo>
                <a:lnTo>
                  <a:pt x="1542198" y="709900"/>
                </a:lnTo>
                <a:lnTo>
                  <a:pt x="1495552" y="719327"/>
                </a:lnTo>
                <a:lnTo>
                  <a:pt x="119888" y="719327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15239">
            <a:solidFill>
              <a:srgbClr val="5E95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77FAC00D-FA07-A34E-8398-32BC26D10387}"/>
              </a:ext>
            </a:extLst>
          </p:cNvPr>
          <p:cNvSpPr txBox="1"/>
          <p:nvPr/>
        </p:nvSpPr>
        <p:spPr>
          <a:xfrm>
            <a:off x="6499859" y="2548728"/>
            <a:ext cx="135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IObserverable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9B713FB9-41B6-4F4B-9E57-94B3C2AFD133}"/>
              </a:ext>
            </a:extLst>
          </p:cNvPr>
          <p:cNvSpPr/>
          <p:nvPr/>
        </p:nvSpPr>
        <p:spPr>
          <a:xfrm>
            <a:off x="3617214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39" h="719454">
                <a:moveTo>
                  <a:pt x="149555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495552" y="719327"/>
                </a:lnTo>
                <a:lnTo>
                  <a:pt x="1542198" y="709900"/>
                </a:lnTo>
                <a:lnTo>
                  <a:pt x="1580308" y="684196"/>
                </a:lnTo>
                <a:lnTo>
                  <a:pt x="1606012" y="646086"/>
                </a:lnTo>
                <a:lnTo>
                  <a:pt x="1615439" y="599439"/>
                </a:lnTo>
                <a:lnTo>
                  <a:pt x="1615439" y="119887"/>
                </a:lnTo>
                <a:lnTo>
                  <a:pt x="1606012" y="73241"/>
                </a:lnTo>
                <a:lnTo>
                  <a:pt x="1580308" y="35131"/>
                </a:lnTo>
                <a:lnTo>
                  <a:pt x="1542198" y="9427"/>
                </a:lnTo>
                <a:lnTo>
                  <a:pt x="1495552" y="0"/>
                </a:lnTo>
                <a:close/>
              </a:path>
            </a:pathLst>
          </a:custGeom>
          <a:solidFill>
            <a:srgbClr val="E19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F1499A93-5CBC-D242-880D-D495129749AC}"/>
              </a:ext>
            </a:extLst>
          </p:cNvPr>
          <p:cNvSpPr/>
          <p:nvPr/>
        </p:nvSpPr>
        <p:spPr>
          <a:xfrm>
            <a:off x="3617214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39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495552" y="0"/>
                </a:lnTo>
                <a:lnTo>
                  <a:pt x="1542198" y="9427"/>
                </a:lnTo>
                <a:lnTo>
                  <a:pt x="1580308" y="35131"/>
                </a:lnTo>
                <a:lnTo>
                  <a:pt x="1606012" y="73241"/>
                </a:lnTo>
                <a:lnTo>
                  <a:pt x="1615439" y="119887"/>
                </a:lnTo>
                <a:lnTo>
                  <a:pt x="1615439" y="599439"/>
                </a:lnTo>
                <a:lnTo>
                  <a:pt x="1606012" y="646086"/>
                </a:lnTo>
                <a:lnTo>
                  <a:pt x="1580308" y="684196"/>
                </a:lnTo>
                <a:lnTo>
                  <a:pt x="1542198" y="709900"/>
                </a:lnTo>
                <a:lnTo>
                  <a:pt x="1495552" y="719327"/>
                </a:lnTo>
                <a:lnTo>
                  <a:pt x="119887" y="719327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15240">
            <a:solidFill>
              <a:srgbClr val="A67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09A16CC-E098-8C4A-BB3B-F1CF53848206}"/>
              </a:ext>
            </a:extLst>
          </p:cNvPr>
          <p:cNvSpPr txBox="1"/>
          <p:nvPr/>
        </p:nvSpPr>
        <p:spPr>
          <a:xfrm>
            <a:off x="3811141" y="2570761"/>
            <a:ext cx="122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Arial"/>
                <a:cs typeface="Arial"/>
              </a:rPr>
              <a:t>IEnumerable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F428A08-42DA-634C-A1F1-979955FCBB6D}"/>
              </a:ext>
            </a:extLst>
          </p:cNvPr>
          <p:cNvSpPr/>
          <p:nvPr/>
        </p:nvSpPr>
        <p:spPr>
          <a:xfrm>
            <a:off x="4284726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210312" y="140208"/>
                </a:moveTo>
                <a:lnTo>
                  <a:pt x="70103" y="140208"/>
                </a:lnTo>
                <a:lnTo>
                  <a:pt x="70103" y="1292352"/>
                </a:lnTo>
                <a:lnTo>
                  <a:pt x="210312" y="1292352"/>
                </a:lnTo>
                <a:lnTo>
                  <a:pt x="210312" y="140208"/>
                </a:lnTo>
                <a:close/>
              </a:path>
              <a:path w="280670" h="1292860">
                <a:moveTo>
                  <a:pt x="140208" y="0"/>
                </a:moveTo>
                <a:lnTo>
                  <a:pt x="0" y="140208"/>
                </a:lnTo>
                <a:lnTo>
                  <a:pt x="280415" y="140208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7C71350-C8F2-E245-BF85-742969BE1C1D}"/>
              </a:ext>
            </a:extLst>
          </p:cNvPr>
          <p:cNvSpPr/>
          <p:nvPr/>
        </p:nvSpPr>
        <p:spPr>
          <a:xfrm>
            <a:off x="4284726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0" y="140208"/>
                </a:moveTo>
                <a:lnTo>
                  <a:pt x="140208" y="0"/>
                </a:lnTo>
                <a:lnTo>
                  <a:pt x="280415" y="140208"/>
                </a:lnTo>
                <a:lnTo>
                  <a:pt x="210312" y="140208"/>
                </a:lnTo>
                <a:lnTo>
                  <a:pt x="210312" y="1292352"/>
                </a:lnTo>
                <a:lnTo>
                  <a:pt x="70103" y="1292352"/>
                </a:lnTo>
                <a:lnTo>
                  <a:pt x="70103" y="140208"/>
                </a:lnTo>
                <a:lnTo>
                  <a:pt x="0" y="14020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E117DC5-8CDC-BF49-8670-D7B8AAB43714}"/>
              </a:ext>
            </a:extLst>
          </p:cNvPr>
          <p:cNvSpPr txBox="1"/>
          <p:nvPr/>
        </p:nvSpPr>
        <p:spPr>
          <a:xfrm>
            <a:off x="2828926" y="3565999"/>
            <a:ext cx="14635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85" dirty="0">
                <a:latin typeface="Arial"/>
                <a:cs typeface="Arial"/>
              </a:rPr>
              <a:t>Give me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Arial"/>
                <a:cs typeface="Arial"/>
              </a:rPr>
              <a:t>(Fetch)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86FAF9F-F7E5-A740-8820-F9F5C56B8B08}"/>
              </a:ext>
            </a:extLst>
          </p:cNvPr>
          <p:cNvSpPr/>
          <p:nvPr/>
        </p:nvSpPr>
        <p:spPr>
          <a:xfrm>
            <a:off x="7034021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280416" y="1152144"/>
                </a:moveTo>
                <a:lnTo>
                  <a:pt x="0" y="1152144"/>
                </a:lnTo>
                <a:lnTo>
                  <a:pt x="140207" y="1292352"/>
                </a:lnTo>
                <a:lnTo>
                  <a:pt x="280416" y="1152144"/>
                </a:lnTo>
                <a:close/>
              </a:path>
              <a:path w="280670" h="1292860">
                <a:moveTo>
                  <a:pt x="210311" y="0"/>
                </a:moveTo>
                <a:lnTo>
                  <a:pt x="70103" y="0"/>
                </a:lnTo>
                <a:lnTo>
                  <a:pt x="70103" y="1152144"/>
                </a:lnTo>
                <a:lnTo>
                  <a:pt x="210311" y="1152144"/>
                </a:lnTo>
                <a:lnTo>
                  <a:pt x="2103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FE87ACA-A1DE-8F42-8E05-4826FF7BC507}"/>
              </a:ext>
            </a:extLst>
          </p:cNvPr>
          <p:cNvSpPr/>
          <p:nvPr/>
        </p:nvSpPr>
        <p:spPr>
          <a:xfrm>
            <a:off x="7034021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0" y="1152144"/>
                </a:moveTo>
                <a:lnTo>
                  <a:pt x="70103" y="1152144"/>
                </a:lnTo>
                <a:lnTo>
                  <a:pt x="70103" y="0"/>
                </a:lnTo>
                <a:lnTo>
                  <a:pt x="210311" y="0"/>
                </a:lnTo>
                <a:lnTo>
                  <a:pt x="210311" y="1152144"/>
                </a:lnTo>
                <a:lnTo>
                  <a:pt x="280416" y="1152144"/>
                </a:lnTo>
                <a:lnTo>
                  <a:pt x="140207" y="1292352"/>
                </a:lnTo>
                <a:lnTo>
                  <a:pt x="0" y="1152144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8117A89-F2A7-7744-B161-26F184E7CB70}"/>
              </a:ext>
            </a:extLst>
          </p:cNvPr>
          <p:cNvSpPr txBox="1"/>
          <p:nvPr/>
        </p:nvSpPr>
        <p:spPr>
          <a:xfrm>
            <a:off x="7379334" y="3551358"/>
            <a:ext cx="1983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45" dirty="0">
                <a:latin typeface="Arial"/>
                <a:cs typeface="Arial"/>
              </a:rPr>
              <a:t>Here’s some data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(Subscribe)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3846833-756A-E84C-BC2C-D3D25611A587}"/>
              </a:ext>
            </a:extLst>
          </p:cNvPr>
          <p:cNvSpPr txBox="1"/>
          <p:nvPr/>
        </p:nvSpPr>
        <p:spPr>
          <a:xfrm>
            <a:off x="3195861" y="1785619"/>
            <a:ext cx="27390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5" dirty="0">
                <a:latin typeface="Arial"/>
                <a:cs typeface="Arial"/>
              </a:rPr>
              <a:t>Pull (</a:t>
            </a:r>
            <a:r>
              <a:rPr sz="2800" spc="-55" dirty="0">
                <a:latin typeface="Arial"/>
                <a:cs typeface="Arial"/>
              </a:rPr>
              <a:t>Interactive</a:t>
            </a:r>
            <a:r>
              <a:rPr lang="en-US" sz="2800" spc="-5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7536D6BC-0705-8D48-B94B-E3472F859461}"/>
              </a:ext>
            </a:extLst>
          </p:cNvPr>
          <p:cNvSpPr txBox="1"/>
          <p:nvPr/>
        </p:nvSpPr>
        <p:spPr>
          <a:xfrm>
            <a:off x="6096125" y="1785619"/>
            <a:ext cx="24371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30" dirty="0">
                <a:latin typeface="Arial"/>
                <a:cs typeface="Arial"/>
              </a:rPr>
              <a:t>Push (</a:t>
            </a:r>
            <a:r>
              <a:rPr sz="2800" spc="-130" dirty="0">
                <a:latin typeface="Arial"/>
                <a:cs typeface="Arial"/>
              </a:rPr>
              <a:t>Reactive</a:t>
            </a:r>
            <a:r>
              <a:rPr lang="en-US" sz="2800" spc="-130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D177B0A-B71D-804C-82B6-ECA013BB295B}"/>
              </a:ext>
            </a:extLst>
          </p:cNvPr>
          <p:cNvSpPr txBox="1"/>
          <p:nvPr/>
        </p:nvSpPr>
        <p:spPr>
          <a:xfrm>
            <a:off x="4597781" y="3561616"/>
            <a:ext cx="8553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7C5012"/>
                </a:solidFill>
                <a:latin typeface="Arial"/>
                <a:cs typeface="Arial"/>
              </a:rPr>
              <a:t>Call  </a:t>
            </a:r>
            <a:r>
              <a:rPr sz="1800" spc="-145" dirty="0">
                <a:solidFill>
                  <a:srgbClr val="7C5012"/>
                </a:solidFill>
                <a:latin typeface="Arial"/>
                <a:cs typeface="Arial"/>
              </a:rPr>
              <a:t>F</a:t>
            </a:r>
            <a:r>
              <a:rPr sz="1800" spc="-120" dirty="0">
                <a:solidFill>
                  <a:srgbClr val="7C5012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7C5012"/>
                </a:solidFill>
                <a:latin typeface="Arial"/>
                <a:cs typeface="Arial"/>
              </a:rPr>
              <a:t>nction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30F901D-DAE7-6947-8D88-36DB24DF79A0}"/>
              </a:ext>
            </a:extLst>
          </p:cNvPr>
          <p:cNvSpPr txBox="1"/>
          <p:nvPr/>
        </p:nvSpPr>
        <p:spPr>
          <a:xfrm>
            <a:off x="6148894" y="3557234"/>
            <a:ext cx="77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F76AA"/>
                </a:solidFill>
                <a:latin typeface="Arial"/>
                <a:cs typeface="Arial"/>
              </a:rPr>
              <a:t>Event  </a:t>
            </a:r>
            <a:r>
              <a:rPr sz="1800" spc="-130" dirty="0">
                <a:solidFill>
                  <a:srgbClr val="0F76AA"/>
                </a:solidFill>
                <a:latin typeface="Arial"/>
                <a:cs typeface="Arial"/>
              </a:rPr>
              <a:t>H</a:t>
            </a:r>
            <a:r>
              <a:rPr sz="1800" spc="-105" dirty="0">
                <a:solidFill>
                  <a:srgbClr val="0F76AA"/>
                </a:solidFill>
                <a:latin typeface="Arial"/>
                <a:cs typeface="Arial"/>
              </a:rPr>
              <a:t>a</a:t>
            </a:r>
            <a:r>
              <a:rPr sz="1800" spc="-50" dirty="0">
                <a:solidFill>
                  <a:srgbClr val="0F76AA"/>
                </a:solidFill>
                <a:latin typeface="Arial"/>
                <a:cs typeface="Arial"/>
              </a:rPr>
              <a:t>n</a:t>
            </a:r>
            <a:r>
              <a:rPr sz="1800" spc="-55" dirty="0">
                <a:solidFill>
                  <a:srgbClr val="0F76AA"/>
                </a:solidFill>
                <a:latin typeface="Arial"/>
                <a:cs typeface="Arial"/>
              </a:rPr>
              <a:t>d</a:t>
            </a:r>
            <a:r>
              <a:rPr sz="1800" spc="-45" dirty="0">
                <a:solidFill>
                  <a:srgbClr val="0F76AA"/>
                </a:solidFill>
                <a:latin typeface="Arial"/>
                <a:cs typeface="Arial"/>
              </a:rPr>
              <a:t>le</a:t>
            </a:r>
            <a:r>
              <a:rPr sz="1800" dirty="0">
                <a:solidFill>
                  <a:srgbClr val="0F76AA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05200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Push vs Pull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object 9">
            <a:extLst>
              <a:ext uri="{FF2B5EF4-FFF2-40B4-BE49-F238E27FC236}">
                <a16:creationId xmlns:a16="http://schemas.microsoft.com/office/drawing/2014/main" id="{84B3CDD7-4323-A44F-A823-3921662288E2}"/>
              </a:ext>
            </a:extLst>
          </p:cNvPr>
          <p:cNvSpPr/>
          <p:nvPr/>
        </p:nvSpPr>
        <p:spPr>
          <a:xfrm>
            <a:off x="3623309" y="4624289"/>
            <a:ext cx="4358640" cy="719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0011E97F-EB43-2A42-8403-1CB3CC588F43}"/>
              </a:ext>
            </a:extLst>
          </p:cNvPr>
          <p:cNvSpPr/>
          <p:nvPr/>
        </p:nvSpPr>
        <p:spPr>
          <a:xfrm>
            <a:off x="3623309" y="4624289"/>
            <a:ext cx="4358640" cy="719455"/>
          </a:xfrm>
          <a:custGeom>
            <a:avLst/>
            <a:gdLst/>
            <a:ahLst/>
            <a:cxnLst/>
            <a:rect l="l" t="t" r="r" b="b"/>
            <a:pathLst>
              <a:path w="4358640" h="719454">
                <a:moveTo>
                  <a:pt x="119887" y="0"/>
                </a:moveTo>
                <a:lnTo>
                  <a:pt x="4238751" y="0"/>
                </a:lnTo>
                <a:lnTo>
                  <a:pt x="4285398" y="9427"/>
                </a:lnTo>
                <a:lnTo>
                  <a:pt x="4323508" y="35131"/>
                </a:lnTo>
                <a:lnTo>
                  <a:pt x="4349212" y="73241"/>
                </a:lnTo>
                <a:lnTo>
                  <a:pt x="4358640" y="119888"/>
                </a:lnTo>
                <a:lnTo>
                  <a:pt x="4358640" y="719328"/>
                </a:lnTo>
                <a:lnTo>
                  <a:pt x="0" y="719328"/>
                </a:lnTo>
                <a:lnTo>
                  <a:pt x="0" y="119888"/>
                </a:ln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close/>
              </a:path>
            </a:pathLst>
          </a:custGeom>
          <a:ln w="9144">
            <a:solidFill>
              <a:srgbClr val="C0DEB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1">
            <a:extLst>
              <a:ext uri="{FF2B5EF4-FFF2-40B4-BE49-F238E27FC236}">
                <a16:creationId xmlns:a16="http://schemas.microsoft.com/office/drawing/2014/main" id="{B01A7BAC-725D-2240-99CB-748EB11FB15C}"/>
              </a:ext>
            </a:extLst>
          </p:cNvPr>
          <p:cNvSpPr/>
          <p:nvPr/>
        </p:nvSpPr>
        <p:spPr>
          <a:xfrm>
            <a:off x="4217289" y="4913086"/>
            <a:ext cx="3162045" cy="222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2">
            <a:extLst>
              <a:ext uri="{FF2B5EF4-FFF2-40B4-BE49-F238E27FC236}">
                <a16:creationId xmlns:a16="http://schemas.microsoft.com/office/drawing/2014/main" id="{E51069BA-17CB-F94A-A262-CD2FF9507B69}"/>
              </a:ext>
            </a:extLst>
          </p:cNvPr>
          <p:cNvSpPr/>
          <p:nvPr/>
        </p:nvSpPr>
        <p:spPr>
          <a:xfrm>
            <a:off x="6366509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40" h="719454">
                <a:moveTo>
                  <a:pt x="1495552" y="0"/>
                </a:moveTo>
                <a:lnTo>
                  <a:pt x="119888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8" y="719327"/>
                </a:lnTo>
                <a:lnTo>
                  <a:pt x="1495552" y="719327"/>
                </a:lnTo>
                <a:lnTo>
                  <a:pt x="1542198" y="709900"/>
                </a:lnTo>
                <a:lnTo>
                  <a:pt x="1580308" y="684196"/>
                </a:lnTo>
                <a:lnTo>
                  <a:pt x="1606012" y="646086"/>
                </a:lnTo>
                <a:lnTo>
                  <a:pt x="1615440" y="599439"/>
                </a:lnTo>
                <a:lnTo>
                  <a:pt x="1615440" y="119887"/>
                </a:lnTo>
                <a:lnTo>
                  <a:pt x="1606012" y="73241"/>
                </a:lnTo>
                <a:lnTo>
                  <a:pt x="1580308" y="35131"/>
                </a:lnTo>
                <a:lnTo>
                  <a:pt x="1542198" y="9427"/>
                </a:lnTo>
                <a:lnTo>
                  <a:pt x="1495552" y="0"/>
                </a:lnTo>
                <a:close/>
              </a:path>
            </a:pathLst>
          </a:custGeom>
          <a:solidFill>
            <a:srgbClr val="82CD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818E20C4-850D-504A-9BDF-0D4E76AEC570}"/>
              </a:ext>
            </a:extLst>
          </p:cNvPr>
          <p:cNvSpPr/>
          <p:nvPr/>
        </p:nvSpPr>
        <p:spPr>
          <a:xfrm>
            <a:off x="6366509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40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8" y="0"/>
                </a:lnTo>
                <a:lnTo>
                  <a:pt x="1495552" y="0"/>
                </a:lnTo>
                <a:lnTo>
                  <a:pt x="1542198" y="9427"/>
                </a:lnTo>
                <a:lnTo>
                  <a:pt x="1580308" y="35131"/>
                </a:lnTo>
                <a:lnTo>
                  <a:pt x="1606012" y="73241"/>
                </a:lnTo>
                <a:lnTo>
                  <a:pt x="1615440" y="119887"/>
                </a:lnTo>
                <a:lnTo>
                  <a:pt x="1615440" y="599439"/>
                </a:lnTo>
                <a:lnTo>
                  <a:pt x="1606012" y="646086"/>
                </a:lnTo>
                <a:lnTo>
                  <a:pt x="1580308" y="684196"/>
                </a:lnTo>
                <a:lnTo>
                  <a:pt x="1542198" y="709900"/>
                </a:lnTo>
                <a:lnTo>
                  <a:pt x="1495552" y="719327"/>
                </a:lnTo>
                <a:lnTo>
                  <a:pt x="119888" y="719327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15239">
            <a:solidFill>
              <a:srgbClr val="5E95B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5">
            <a:extLst>
              <a:ext uri="{FF2B5EF4-FFF2-40B4-BE49-F238E27FC236}">
                <a16:creationId xmlns:a16="http://schemas.microsoft.com/office/drawing/2014/main" id="{77FAC00D-FA07-A34E-8398-32BC26D10387}"/>
              </a:ext>
            </a:extLst>
          </p:cNvPr>
          <p:cNvSpPr txBox="1"/>
          <p:nvPr/>
        </p:nvSpPr>
        <p:spPr>
          <a:xfrm>
            <a:off x="6499859" y="2548728"/>
            <a:ext cx="135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IObserverable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6">
            <a:extLst>
              <a:ext uri="{FF2B5EF4-FFF2-40B4-BE49-F238E27FC236}">
                <a16:creationId xmlns:a16="http://schemas.microsoft.com/office/drawing/2014/main" id="{9B713FB9-41B6-4F4B-9E57-94B3C2AFD133}"/>
              </a:ext>
            </a:extLst>
          </p:cNvPr>
          <p:cNvSpPr/>
          <p:nvPr/>
        </p:nvSpPr>
        <p:spPr>
          <a:xfrm>
            <a:off x="3617214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39" h="719454">
                <a:moveTo>
                  <a:pt x="1495552" y="0"/>
                </a:moveTo>
                <a:lnTo>
                  <a:pt x="119887" y="0"/>
                </a:lnTo>
                <a:lnTo>
                  <a:pt x="73241" y="9427"/>
                </a:lnTo>
                <a:lnTo>
                  <a:pt x="35131" y="35131"/>
                </a:lnTo>
                <a:lnTo>
                  <a:pt x="9427" y="73241"/>
                </a:lnTo>
                <a:lnTo>
                  <a:pt x="0" y="119887"/>
                </a:lnTo>
                <a:lnTo>
                  <a:pt x="0" y="599439"/>
                </a:lnTo>
                <a:lnTo>
                  <a:pt x="9427" y="646086"/>
                </a:lnTo>
                <a:lnTo>
                  <a:pt x="35131" y="684196"/>
                </a:lnTo>
                <a:lnTo>
                  <a:pt x="73241" y="709900"/>
                </a:lnTo>
                <a:lnTo>
                  <a:pt x="119887" y="719327"/>
                </a:lnTo>
                <a:lnTo>
                  <a:pt x="1495552" y="719327"/>
                </a:lnTo>
                <a:lnTo>
                  <a:pt x="1542198" y="709900"/>
                </a:lnTo>
                <a:lnTo>
                  <a:pt x="1580308" y="684196"/>
                </a:lnTo>
                <a:lnTo>
                  <a:pt x="1606012" y="646086"/>
                </a:lnTo>
                <a:lnTo>
                  <a:pt x="1615439" y="599439"/>
                </a:lnTo>
                <a:lnTo>
                  <a:pt x="1615439" y="119887"/>
                </a:lnTo>
                <a:lnTo>
                  <a:pt x="1606012" y="73241"/>
                </a:lnTo>
                <a:lnTo>
                  <a:pt x="1580308" y="35131"/>
                </a:lnTo>
                <a:lnTo>
                  <a:pt x="1542198" y="9427"/>
                </a:lnTo>
                <a:lnTo>
                  <a:pt x="1495552" y="0"/>
                </a:lnTo>
                <a:close/>
              </a:path>
            </a:pathLst>
          </a:custGeom>
          <a:solidFill>
            <a:srgbClr val="E19D3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7">
            <a:extLst>
              <a:ext uri="{FF2B5EF4-FFF2-40B4-BE49-F238E27FC236}">
                <a16:creationId xmlns:a16="http://schemas.microsoft.com/office/drawing/2014/main" id="{F1499A93-5CBC-D242-880D-D495129749AC}"/>
              </a:ext>
            </a:extLst>
          </p:cNvPr>
          <p:cNvSpPr/>
          <p:nvPr/>
        </p:nvSpPr>
        <p:spPr>
          <a:xfrm>
            <a:off x="3617214" y="2353529"/>
            <a:ext cx="1615440" cy="719455"/>
          </a:xfrm>
          <a:custGeom>
            <a:avLst/>
            <a:gdLst/>
            <a:ahLst/>
            <a:cxnLst/>
            <a:rect l="l" t="t" r="r" b="b"/>
            <a:pathLst>
              <a:path w="1615439" h="719454">
                <a:moveTo>
                  <a:pt x="0" y="119887"/>
                </a:moveTo>
                <a:lnTo>
                  <a:pt x="9427" y="73241"/>
                </a:lnTo>
                <a:lnTo>
                  <a:pt x="35131" y="35131"/>
                </a:lnTo>
                <a:lnTo>
                  <a:pt x="73241" y="9427"/>
                </a:lnTo>
                <a:lnTo>
                  <a:pt x="119887" y="0"/>
                </a:lnTo>
                <a:lnTo>
                  <a:pt x="1495552" y="0"/>
                </a:lnTo>
                <a:lnTo>
                  <a:pt x="1542198" y="9427"/>
                </a:lnTo>
                <a:lnTo>
                  <a:pt x="1580308" y="35131"/>
                </a:lnTo>
                <a:lnTo>
                  <a:pt x="1606012" y="73241"/>
                </a:lnTo>
                <a:lnTo>
                  <a:pt x="1615439" y="119887"/>
                </a:lnTo>
                <a:lnTo>
                  <a:pt x="1615439" y="599439"/>
                </a:lnTo>
                <a:lnTo>
                  <a:pt x="1606012" y="646086"/>
                </a:lnTo>
                <a:lnTo>
                  <a:pt x="1580308" y="684196"/>
                </a:lnTo>
                <a:lnTo>
                  <a:pt x="1542198" y="709900"/>
                </a:lnTo>
                <a:lnTo>
                  <a:pt x="1495552" y="719327"/>
                </a:lnTo>
                <a:lnTo>
                  <a:pt x="119887" y="719327"/>
                </a:lnTo>
                <a:lnTo>
                  <a:pt x="73241" y="709900"/>
                </a:lnTo>
                <a:lnTo>
                  <a:pt x="35131" y="684196"/>
                </a:lnTo>
                <a:lnTo>
                  <a:pt x="9427" y="646086"/>
                </a:lnTo>
                <a:lnTo>
                  <a:pt x="0" y="599439"/>
                </a:lnTo>
                <a:lnTo>
                  <a:pt x="0" y="119887"/>
                </a:lnTo>
                <a:close/>
              </a:path>
            </a:pathLst>
          </a:custGeom>
          <a:ln w="15240">
            <a:solidFill>
              <a:srgbClr val="A671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>
            <a:extLst>
              <a:ext uri="{FF2B5EF4-FFF2-40B4-BE49-F238E27FC236}">
                <a16:creationId xmlns:a16="http://schemas.microsoft.com/office/drawing/2014/main" id="{F09A16CC-E098-8C4A-BB3B-F1CF53848206}"/>
              </a:ext>
            </a:extLst>
          </p:cNvPr>
          <p:cNvSpPr txBox="1"/>
          <p:nvPr/>
        </p:nvSpPr>
        <p:spPr>
          <a:xfrm>
            <a:off x="3811141" y="2570761"/>
            <a:ext cx="1227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5" dirty="0">
                <a:latin typeface="Arial"/>
                <a:cs typeface="Arial"/>
              </a:rPr>
              <a:t>IEnumerable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8F428A08-42DA-634C-A1F1-979955FCBB6D}"/>
              </a:ext>
            </a:extLst>
          </p:cNvPr>
          <p:cNvSpPr/>
          <p:nvPr/>
        </p:nvSpPr>
        <p:spPr>
          <a:xfrm>
            <a:off x="4284726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210312" y="140208"/>
                </a:moveTo>
                <a:lnTo>
                  <a:pt x="70103" y="140208"/>
                </a:lnTo>
                <a:lnTo>
                  <a:pt x="70103" y="1292352"/>
                </a:lnTo>
                <a:lnTo>
                  <a:pt x="210312" y="1292352"/>
                </a:lnTo>
                <a:lnTo>
                  <a:pt x="210312" y="140208"/>
                </a:lnTo>
                <a:close/>
              </a:path>
              <a:path w="280670" h="1292860">
                <a:moveTo>
                  <a:pt x="140208" y="0"/>
                </a:moveTo>
                <a:lnTo>
                  <a:pt x="0" y="140208"/>
                </a:lnTo>
                <a:lnTo>
                  <a:pt x="280415" y="140208"/>
                </a:lnTo>
                <a:lnTo>
                  <a:pt x="14020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57C71350-C8F2-E245-BF85-742969BE1C1D}"/>
              </a:ext>
            </a:extLst>
          </p:cNvPr>
          <p:cNvSpPr/>
          <p:nvPr/>
        </p:nvSpPr>
        <p:spPr>
          <a:xfrm>
            <a:off x="4284726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0" y="140208"/>
                </a:moveTo>
                <a:lnTo>
                  <a:pt x="140208" y="0"/>
                </a:lnTo>
                <a:lnTo>
                  <a:pt x="280415" y="140208"/>
                </a:lnTo>
                <a:lnTo>
                  <a:pt x="210312" y="140208"/>
                </a:lnTo>
                <a:lnTo>
                  <a:pt x="210312" y="1292352"/>
                </a:lnTo>
                <a:lnTo>
                  <a:pt x="70103" y="1292352"/>
                </a:lnTo>
                <a:lnTo>
                  <a:pt x="70103" y="140208"/>
                </a:lnTo>
                <a:lnTo>
                  <a:pt x="0" y="140208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AE117DC5-8CDC-BF49-8670-D7B8AAB43714}"/>
              </a:ext>
            </a:extLst>
          </p:cNvPr>
          <p:cNvSpPr txBox="1"/>
          <p:nvPr/>
        </p:nvSpPr>
        <p:spPr>
          <a:xfrm>
            <a:off x="2828926" y="3565999"/>
            <a:ext cx="146351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85" dirty="0">
                <a:latin typeface="Arial"/>
                <a:cs typeface="Arial"/>
              </a:rPr>
              <a:t>Give me</a:t>
            </a:r>
            <a:r>
              <a:rPr sz="1800" b="1" spc="-210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70" dirty="0">
                <a:latin typeface="Arial"/>
                <a:cs typeface="Arial"/>
              </a:rPr>
              <a:t>(Fetch)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A86FAF9F-F7E5-A740-8820-F9F5C56B8B08}"/>
              </a:ext>
            </a:extLst>
          </p:cNvPr>
          <p:cNvSpPr/>
          <p:nvPr/>
        </p:nvSpPr>
        <p:spPr>
          <a:xfrm>
            <a:off x="7034021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280416" y="1152144"/>
                </a:moveTo>
                <a:lnTo>
                  <a:pt x="0" y="1152144"/>
                </a:lnTo>
                <a:lnTo>
                  <a:pt x="140207" y="1292352"/>
                </a:lnTo>
                <a:lnTo>
                  <a:pt x="280416" y="1152144"/>
                </a:lnTo>
                <a:close/>
              </a:path>
              <a:path w="280670" h="1292860">
                <a:moveTo>
                  <a:pt x="210311" y="0"/>
                </a:moveTo>
                <a:lnTo>
                  <a:pt x="70103" y="0"/>
                </a:lnTo>
                <a:lnTo>
                  <a:pt x="70103" y="1152144"/>
                </a:lnTo>
                <a:lnTo>
                  <a:pt x="210311" y="1152144"/>
                </a:lnTo>
                <a:lnTo>
                  <a:pt x="2103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0FE87ACA-A1DE-8F42-8E05-4826FF7BC507}"/>
              </a:ext>
            </a:extLst>
          </p:cNvPr>
          <p:cNvSpPr/>
          <p:nvPr/>
        </p:nvSpPr>
        <p:spPr>
          <a:xfrm>
            <a:off x="7034021" y="3197824"/>
            <a:ext cx="280670" cy="1292860"/>
          </a:xfrm>
          <a:custGeom>
            <a:avLst/>
            <a:gdLst/>
            <a:ahLst/>
            <a:cxnLst/>
            <a:rect l="l" t="t" r="r" b="b"/>
            <a:pathLst>
              <a:path w="280670" h="1292860">
                <a:moveTo>
                  <a:pt x="0" y="1152144"/>
                </a:moveTo>
                <a:lnTo>
                  <a:pt x="70103" y="1152144"/>
                </a:lnTo>
                <a:lnTo>
                  <a:pt x="70103" y="0"/>
                </a:lnTo>
                <a:lnTo>
                  <a:pt x="210311" y="0"/>
                </a:lnTo>
                <a:lnTo>
                  <a:pt x="210311" y="1152144"/>
                </a:lnTo>
                <a:lnTo>
                  <a:pt x="280416" y="1152144"/>
                </a:lnTo>
                <a:lnTo>
                  <a:pt x="140207" y="1292352"/>
                </a:lnTo>
                <a:lnTo>
                  <a:pt x="0" y="1152144"/>
                </a:lnTo>
                <a:close/>
              </a:path>
            </a:pathLst>
          </a:custGeom>
          <a:ln w="15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>
            <a:extLst>
              <a:ext uri="{FF2B5EF4-FFF2-40B4-BE49-F238E27FC236}">
                <a16:creationId xmlns:a16="http://schemas.microsoft.com/office/drawing/2014/main" id="{68117A89-F2A7-7744-B161-26F184E7CB70}"/>
              </a:ext>
            </a:extLst>
          </p:cNvPr>
          <p:cNvSpPr txBox="1"/>
          <p:nvPr/>
        </p:nvSpPr>
        <p:spPr>
          <a:xfrm>
            <a:off x="7379334" y="3551358"/>
            <a:ext cx="1983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-145" dirty="0">
                <a:latin typeface="Arial"/>
                <a:cs typeface="Arial"/>
              </a:rPr>
              <a:t>Here’s some data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85" dirty="0">
                <a:latin typeface="Arial"/>
                <a:cs typeface="Arial"/>
              </a:rPr>
              <a:t>(Subscribe)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7" name="object 27">
            <a:extLst>
              <a:ext uri="{FF2B5EF4-FFF2-40B4-BE49-F238E27FC236}">
                <a16:creationId xmlns:a16="http://schemas.microsoft.com/office/drawing/2014/main" id="{23846833-756A-E84C-BC2C-D3D25611A587}"/>
              </a:ext>
            </a:extLst>
          </p:cNvPr>
          <p:cNvSpPr txBox="1"/>
          <p:nvPr/>
        </p:nvSpPr>
        <p:spPr>
          <a:xfrm>
            <a:off x="3195861" y="1785619"/>
            <a:ext cx="273907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55" dirty="0">
                <a:latin typeface="Arial"/>
                <a:cs typeface="Arial"/>
              </a:rPr>
              <a:t>Pull (</a:t>
            </a:r>
            <a:r>
              <a:rPr sz="2800" spc="-55" dirty="0">
                <a:latin typeface="Arial"/>
                <a:cs typeface="Arial"/>
              </a:rPr>
              <a:t>Interactive</a:t>
            </a:r>
            <a:r>
              <a:rPr lang="en-US" sz="2800" spc="-55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7536D6BC-0705-8D48-B94B-E3472F859461}"/>
              </a:ext>
            </a:extLst>
          </p:cNvPr>
          <p:cNvSpPr txBox="1"/>
          <p:nvPr/>
        </p:nvSpPr>
        <p:spPr>
          <a:xfrm>
            <a:off x="6096125" y="1785619"/>
            <a:ext cx="2437131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2800" spc="-130" dirty="0">
                <a:latin typeface="Arial"/>
                <a:cs typeface="Arial"/>
              </a:rPr>
              <a:t>Push (</a:t>
            </a:r>
            <a:r>
              <a:rPr sz="2800" spc="-130" dirty="0">
                <a:latin typeface="Arial"/>
                <a:cs typeface="Arial"/>
              </a:rPr>
              <a:t>Reactive</a:t>
            </a:r>
            <a:r>
              <a:rPr lang="en-US" sz="2800" spc="-130" dirty="0"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2" name="object 32">
            <a:extLst>
              <a:ext uri="{FF2B5EF4-FFF2-40B4-BE49-F238E27FC236}">
                <a16:creationId xmlns:a16="http://schemas.microsoft.com/office/drawing/2014/main" id="{4D177B0A-B71D-804C-82B6-ECA013BB295B}"/>
              </a:ext>
            </a:extLst>
          </p:cNvPr>
          <p:cNvSpPr txBox="1"/>
          <p:nvPr/>
        </p:nvSpPr>
        <p:spPr>
          <a:xfrm>
            <a:off x="4597781" y="3561616"/>
            <a:ext cx="85534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0">
              <a:lnSpc>
                <a:spcPct val="100000"/>
              </a:lnSpc>
              <a:spcBef>
                <a:spcPts val="100"/>
              </a:spcBef>
            </a:pPr>
            <a:r>
              <a:rPr sz="1800" spc="-90" dirty="0">
                <a:solidFill>
                  <a:srgbClr val="7C5012"/>
                </a:solidFill>
                <a:latin typeface="Arial"/>
                <a:cs typeface="Arial"/>
              </a:rPr>
              <a:t>Call  </a:t>
            </a:r>
            <a:r>
              <a:rPr sz="1800" spc="-145" dirty="0">
                <a:solidFill>
                  <a:srgbClr val="7C5012"/>
                </a:solidFill>
                <a:latin typeface="Arial"/>
                <a:cs typeface="Arial"/>
              </a:rPr>
              <a:t>F</a:t>
            </a:r>
            <a:r>
              <a:rPr sz="1800" spc="-120" dirty="0">
                <a:solidFill>
                  <a:srgbClr val="7C5012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7C5012"/>
                </a:solidFill>
                <a:latin typeface="Arial"/>
                <a:cs typeface="Arial"/>
              </a:rPr>
              <a:t>nction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30F901D-DAE7-6947-8D88-36DB24DF79A0}"/>
              </a:ext>
            </a:extLst>
          </p:cNvPr>
          <p:cNvSpPr txBox="1"/>
          <p:nvPr/>
        </p:nvSpPr>
        <p:spPr>
          <a:xfrm>
            <a:off x="6148894" y="3557234"/>
            <a:ext cx="775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solidFill>
                  <a:srgbClr val="0F76AA"/>
                </a:solidFill>
                <a:latin typeface="Arial"/>
                <a:cs typeface="Arial"/>
              </a:rPr>
              <a:t>Event  </a:t>
            </a:r>
            <a:r>
              <a:rPr sz="1800" spc="-130" dirty="0">
                <a:solidFill>
                  <a:srgbClr val="0F76AA"/>
                </a:solidFill>
                <a:latin typeface="Arial"/>
                <a:cs typeface="Arial"/>
              </a:rPr>
              <a:t>H</a:t>
            </a:r>
            <a:r>
              <a:rPr sz="1800" spc="-105" dirty="0">
                <a:solidFill>
                  <a:srgbClr val="0F76AA"/>
                </a:solidFill>
                <a:latin typeface="Arial"/>
                <a:cs typeface="Arial"/>
              </a:rPr>
              <a:t>a</a:t>
            </a:r>
            <a:r>
              <a:rPr sz="1800" spc="-50" dirty="0">
                <a:solidFill>
                  <a:srgbClr val="0F76AA"/>
                </a:solidFill>
                <a:latin typeface="Arial"/>
                <a:cs typeface="Arial"/>
              </a:rPr>
              <a:t>n</a:t>
            </a:r>
            <a:r>
              <a:rPr sz="1800" spc="-55" dirty="0">
                <a:solidFill>
                  <a:srgbClr val="0F76AA"/>
                </a:solidFill>
                <a:latin typeface="Arial"/>
                <a:cs typeface="Arial"/>
              </a:rPr>
              <a:t>d</a:t>
            </a:r>
            <a:r>
              <a:rPr sz="1800" spc="-45" dirty="0">
                <a:solidFill>
                  <a:srgbClr val="0F76AA"/>
                </a:solidFill>
                <a:latin typeface="Arial"/>
                <a:cs typeface="Arial"/>
              </a:rPr>
              <a:t>le</a:t>
            </a:r>
            <a:r>
              <a:rPr sz="1800" dirty="0">
                <a:solidFill>
                  <a:srgbClr val="0F76AA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746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IEnumerable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&lt;T&gt;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71E81-6B0B-2C4A-AF95-EB953F05C321}"/>
              </a:ext>
            </a:extLst>
          </p:cNvPr>
          <p:cNvSpPr/>
          <p:nvPr/>
        </p:nvSpPr>
        <p:spPr>
          <a:xfrm>
            <a:off x="799343" y="1695750"/>
            <a:ext cx="6096000" cy="432426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Core interface for objects like List&lt;T&gt;</a:t>
            </a:r>
          </a:p>
          <a:p>
            <a:endParaRPr lang="en-US" sz="2500" dirty="0"/>
          </a:p>
          <a:p>
            <a:r>
              <a:rPr lang="en-US" sz="2500" dirty="0"/>
              <a:t>Provides as way to iterate through  items</a:t>
            </a:r>
          </a:p>
          <a:p>
            <a:endParaRPr lang="en-US" sz="2500" dirty="0"/>
          </a:p>
          <a:p>
            <a:r>
              <a:rPr lang="en-US" sz="2500" dirty="0"/>
              <a:t>Generally comes as prepackaged data</a:t>
            </a:r>
          </a:p>
          <a:p>
            <a:endParaRPr lang="en-US" sz="2500" dirty="0"/>
          </a:p>
          <a:p>
            <a:r>
              <a:rPr lang="en-US" sz="2500" dirty="0"/>
              <a:t>that we open up and comb through</a:t>
            </a:r>
          </a:p>
          <a:p>
            <a:endParaRPr lang="en-US" sz="2500" dirty="0"/>
          </a:p>
          <a:p>
            <a:endParaRPr lang="en-US" sz="2500" dirty="0"/>
          </a:p>
          <a:p>
            <a:r>
              <a:rPr lang="en-US" sz="2500" dirty="0"/>
              <a:t>We PULL data from it</a:t>
            </a:r>
          </a:p>
          <a:p>
            <a:endParaRPr lang="en-US" sz="25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5C863D8-E0F4-4846-8F9C-E003AD66C8F4}"/>
              </a:ext>
            </a:extLst>
          </p:cNvPr>
          <p:cNvGrpSpPr/>
          <p:nvPr/>
        </p:nvGrpSpPr>
        <p:grpSpPr>
          <a:xfrm>
            <a:off x="8849533" y="1489820"/>
            <a:ext cx="1907855" cy="4713606"/>
            <a:chOff x="13355614" y="1066721"/>
            <a:chExt cx="3927036" cy="8902916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0A683C90-8B60-6948-AE28-1CDFDA5B9EEB}"/>
                </a:ext>
              </a:extLst>
            </p:cNvPr>
            <p:cNvSpPr/>
            <p:nvPr/>
          </p:nvSpPr>
          <p:spPr>
            <a:xfrm>
              <a:off x="13792040" y="6260856"/>
              <a:ext cx="3054350" cy="763270"/>
            </a:xfrm>
            <a:custGeom>
              <a:avLst/>
              <a:gdLst/>
              <a:ahLst/>
              <a:cxnLst/>
              <a:rect l="l" t="t" r="r" b="b"/>
              <a:pathLst>
                <a:path w="3054350" h="763270">
                  <a:moveTo>
                    <a:pt x="0" y="763222"/>
                  </a:moveTo>
                  <a:lnTo>
                    <a:pt x="3053729" y="763222"/>
                  </a:lnTo>
                  <a:lnTo>
                    <a:pt x="3053729" y="0"/>
                  </a:lnTo>
                  <a:lnTo>
                    <a:pt x="0" y="0"/>
                  </a:lnTo>
                  <a:lnTo>
                    <a:pt x="0" y="763222"/>
                  </a:lnTo>
                  <a:close/>
                </a:path>
              </a:pathLst>
            </a:custGeom>
            <a:solidFill>
              <a:srgbClr val="AB6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D973B4DE-D35E-4841-BA12-BB64E3BF142D}"/>
                </a:ext>
              </a:extLst>
            </p:cNvPr>
            <p:cNvSpPr/>
            <p:nvPr/>
          </p:nvSpPr>
          <p:spPr>
            <a:xfrm>
              <a:off x="13355614" y="6260856"/>
              <a:ext cx="436880" cy="1527175"/>
            </a:xfrm>
            <a:custGeom>
              <a:avLst/>
              <a:gdLst/>
              <a:ahLst/>
              <a:cxnLst/>
              <a:rect l="l" t="t" r="r" b="b"/>
              <a:pathLst>
                <a:path w="436880" h="1527175">
                  <a:moveTo>
                    <a:pt x="436426" y="0"/>
                  </a:moveTo>
                  <a:lnTo>
                    <a:pt x="0" y="654430"/>
                  </a:lnTo>
                  <a:lnTo>
                    <a:pt x="0" y="1526864"/>
                  </a:lnTo>
                  <a:lnTo>
                    <a:pt x="436426" y="1526864"/>
                  </a:lnTo>
                  <a:lnTo>
                    <a:pt x="436426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B029629-4EA3-F046-8984-3FC70114E723}"/>
                </a:ext>
              </a:extLst>
            </p:cNvPr>
            <p:cNvSpPr/>
            <p:nvPr/>
          </p:nvSpPr>
          <p:spPr>
            <a:xfrm>
              <a:off x="16845770" y="6260856"/>
              <a:ext cx="436880" cy="1527175"/>
            </a:xfrm>
            <a:custGeom>
              <a:avLst/>
              <a:gdLst/>
              <a:ahLst/>
              <a:cxnLst/>
              <a:rect l="l" t="t" r="r" b="b"/>
              <a:pathLst>
                <a:path w="436880" h="1527175">
                  <a:moveTo>
                    <a:pt x="0" y="0"/>
                  </a:moveTo>
                  <a:lnTo>
                    <a:pt x="0" y="1526864"/>
                  </a:lnTo>
                  <a:lnTo>
                    <a:pt x="436426" y="1526864"/>
                  </a:lnTo>
                  <a:lnTo>
                    <a:pt x="436426" y="654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5CE0A8C6-68A8-4045-B398-A35B3A482222}"/>
                </a:ext>
              </a:extLst>
            </p:cNvPr>
            <p:cNvSpPr/>
            <p:nvPr/>
          </p:nvSpPr>
          <p:spPr>
            <a:xfrm>
              <a:off x="14337259" y="6042433"/>
              <a:ext cx="2618105" cy="981710"/>
            </a:xfrm>
            <a:custGeom>
              <a:avLst/>
              <a:gdLst/>
              <a:ahLst/>
              <a:cxnLst/>
              <a:rect l="l" t="t" r="r" b="b"/>
              <a:pathLst>
                <a:path w="2618105" h="981709">
                  <a:moveTo>
                    <a:pt x="1854079" y="0"/>
                  </a:moveTo>
                  <a:lnTo>
                    <a:pt x="0" y="981645"/>
                  </a:lnTo>
                  <a:lnTo>
                    <a:pt x="2617721" y="981645"/>
                  </a:lnTo>
                  <a:lnTo>
                    <a:pt x="1854079" y="0"/>
                  </a:lnTo>
                  <a:close/>
                </a:path>
              </a:pathLst>
            </a:custGeom>
            <a:solidFill>
              <a:srgbClr val="4FC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358ED43A-8444-0D44-B19A-2D6085934B54}"/>
                </a:ext>
              </a:extLst>
            </p:cNvPr>
            <p:cNvSpPr/>
            <p:nvPr/>
          </p:nvSpPr>
          <p:spPr>
            <a:xfrm>
              <a:off x="13792040" y="5824430"/>
              <a:ext cx="2835910" cy="1200150"/>
            </a:xfrm>
            <a:custGeom>
              <a:avLst/>
              <a:gdLst/>
              <a:ahLst/>
              <a:cxnLst/>
              <a:rect l="l" t="t" r="r" b="b"/>
              <a:pathLst>
                <a:path w="2835909" h="1200150">
                  <a:moveTo>
                    <a:pt x="1744868" y="0"/>
                  </a:moveTo>
                  <a:lnTo>
                    <a:pt x="0" y="1199649"/>
                  </a:lnTo>
                  <a:lnTo>
                    <a:pt x="2835725" y="1199649"/>
                  </a:lnTo>
                  <a:lnTo>
                    <a:pt x="1744868" y="0"/>
                  </a:lnTo>
                  <a:close/>
                </a:path>
              </a:pathLst>
            </a:custGeom>
            <a:solidFill>
              <a:srgbClr val="81D4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6EF5972D-F7D4-AE4F-A2AE-88FC7328BE20}"/>
                </a:ext>
              </a:extLst>
            </p:cNvPr>
            <p:cNvSpPr/>
            <p:nvPr/>
          </p:nvSpPr>
          <p:spPr>
            <a:xfrm>
              <a:off x="13682829" y="5715218"/>
              <a:ext cx="2618105" cy="1309370"/>
            </a:xfrm>
            <a:custGeom>
              <a:avLst/>
              <a:gdLst/>
              <a:ahLst/>
              <a:cxnLst/>
              <a:rect l="l" t="t" r="r" b="b"/>
              <a:pathLst>
                <a:path w="2618105" h="1309370">
                  <a:moveTo>
                    <a:pt x="654430" y="0"/>
                  </a:moveTo>
                  <a:lnTo>
                    <a:pt x="0" y="1308860"/>
                  </a:lnTo>
                  <a:lnTo>
                    <a:pt x="2617721" y="1308860"/>
                  </a:lnTo>
                  <a:lnTo>
                    <a:pt x="654430" y="0"/>
                  </a:lnTo>
                  <a:close/>
                </a:path>
              </a:pathLst>
            </a:custGeom>
            <a:solidFill>
              <a:srgbClr val="B3E5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A9B18067-ECCA-A94D-8E40-F8E8554768C5}"/>
                </a:ext>
              </a:extLst>
            </p:cNvPr>
            <p:cNvSpPr/>
            <p:nvPr/>
          </p:nvSpPr>
          <p:spPr>
            <a:xfrm>
              <a:off x="13355614" y="6915287"/>
              <a:ext cx="3926840" cy="3054350"/>
            </a:xfrm>
            <a:custGeom>
              <a:avLst/>
              <a:gdLst/>
              <a:ahLst/>
              <a:cxnLst/>
              <a:rect l="l" t="t" r="r" b="b"/>
              <a:pathLst>
                <a:path w="3926840" h="3054350">
                  <a:moveTo>
                    <a:pt x="3926582" y="0"/>
                  </a:moveTo>
                  <a:lnTo>
                    <a:pt x="0" y="0"/>
                  </a:lnTo>
                  <a:lnTo>
                    <a:pt x="0" y="2835725"/>
                  </a:lnTo>
                  <a:lnTo>
                    <a:pt x="5789" y="2885551"/>
                  </a:lnTo>
                  <a:lnTo>
                    <a:pt x="22265" y="2931375"/>
                  </a:lnTo>
                  <a:lnTo>
                    <a:pt x="48086" y="2971861"/>
                  </a:lnTo>
                  <a:lnTo>
                    <a:pt x="81911" y="3005675"/>
                  </a:lnTo>
                  <a:lnTo>
                    <a:pt x="122399" y="3031481"/>
                  </a:lnTo>
                  <a:lnTo>
                    <a:pt x="168210" y="3047944"/>
                  </a:lnTo>
                  <a:lnTo>
                    <a:pt x="218003" y="3053729"/>
                  </a:lnTo>
                  <a:lnTo>
                    <a:pt x="3708578" y="3053729"/>
                  </a:lnTo>
                  <a:lnTo>
                    <a:pt x="3758371" y="3047944"/>
                  </a:lnTo>
                  <a:lnTo>
                    <a:pt x="3804182" y="3031481"/>
                  </a:lnTo>
                  <a:lnTo>
                    <a:pt x="3844670" y="3005675"/>
                  </a:lnTo>
                  <a:lnTo>
                    <a:pt x="3878495" y="2971861"/>
                  </a:lnTo>
                  <a:lnTo>
                    <a:pt x="3904316" y="2931375"/>
                  </a:lnTo>
                  <a:lnTo>
                    <a:pt x="3920792" y="2885551"/>
                  </a:lnTo>
                  <a:lnTo>
                    <a:pt x="3926582" y="2835725"/>
                  </a:lnTo>
                  <a:lnTo>
                    <a:pt x="3926582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A82A4CDD-0169-7C42-B586-95DCA276B7F0}"/>
                </a:ext>
              </a:extLst>
            </p:cNvPr>
            <p:cNvSpPr/>
            <p:nvPr/>
          </p:nvSpPr>
          <p:spPr>
            <a:xfrm>
              <a:off x="14773685" y="7351294"/>
              <a:ext cx="1090930" cy="327660"/>
            </a:xfrm>
            <a:custGeom>
              <a:avLst/>
              <a:gdLst/>
              <a:ahLst/>
              <a:cxnLst/>
              <a:rect l="l" t="t" r="r" b="b"/>
              <a:pathLst>
                <a:path w="1090930" h="327659">
                  <a:moveTo>
                    <a:pt x="926882" y="0"/>
                  </a:moveTo>
                  <a:lnTo>
                    <a:pt x="163555" y="0"/>
                  </a:lnTo>
                  <a:lnTo>
                    <a:pt x="121081" y="6073"/>
                  </a:lnTo>
                  <a:lnTo>
                    <a:pt x="82293" y="23070"/>
                  </a:lnTo>
                  <a:lnTo>
                    <a:pt x="48990" y="49160"/>
                  </a:lnTo>
                  <a:lnTo>
                    <a:pt x="22973" y="82510"/>
                  </a:lnTo>
                  <a:lnTo>
                    <a:pt x="6043" y="121287"/>
                  </a:lnTo>
                  <a:lnTo>
                    <a:pt x="0" y="163659"/>
                  </a:lnTo>
                  <a:lnTo>
                    <a:pt x="6043" y="206133"/>
                  </a:lnTo>
                  <a:lnTo>
                    <a:pt x="22973" y="244921"/>
                  </a:lnTo>
                  <a:lnTo>
                    <a:pt x="48990" y="278224"/>
                  </a:lnTo>
                  <a:lnTo>
                    <a:pt x="82293" y="304241"/>
                  </a:lnTo>
                  <a:lnTo>
                    <a:pt x="121081" y="321171"/>
                  </a:lnTo>
                  <a:lnTo>
                    <a:pt x="163555" y="327215"/>
                  </a:lnTo>
                  <a:lnTo>
                    <a:pt x="926882" y="327215"/>
                  </a:lnTo>
                  <a:lnTo>
                    <a:pt x="969356" y="321171"/>
                  </a:lnTo>
                  <a:lnTo>
                    <a:pt x="1008144" y="304241"/>
                  </a:lnTo>
                  <a:lnTo>
                    <a:pt x="1041447" y="278224"/>
                  </a:lnTo>
                  <a:lnTo>
                    <a:pt x="1067464" y="244921"/>
                  </a:lnTo>
                  <a:lnTo>
                    <a:pt x="1084394" y="206133"/>
                  </a:lnTo>
                  <a:lnTo>
                    <a:pt x="1090438" y="163659"/>
                  </a:lnTo>
                  <a:lnTo>
                    <a:pt x="1084394" y="121287"/>
                  </a:lnTo>
                  <a:lnTo>
                    <a:pt x="1067464" y="82510"/>
                  </a:lnTo>
                  <a:lnTo>
                    <a:pt x="1041447" y="49160"/>
                  </a:lnTo>
                  <a:lnTo>
                    <a:pt x="1008144" y="23070"/>
                  </a:lnTo>
                  <a:lnTo>
                    <a:pt x="969356" y="6073"/>
                  </a:lnTo>
                  <a:lnTo>
                    <a:pt x="926882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55606884-301D-C64F-9173-A1FA3F8E0E3F}"/>
                </a:ext>
              </a:extLst>
            </p:cNvPr>
            <p:cNvSpPr/>
            <p:nvPr/>
          </p:nvSpPr>
          <p:spPr>
            <a:xfrm>
              <a:off x="13841201" y="1721047"/>
              <a:ext cx="2291080" cy="2291080"/>
            </a:xfrm>
            <a:custGeom>
              <a:avLst/>
              <a:gdLst/>
              <a:ahLst/>
              <a:cxnLst/>
              <a:rect l="l" t="t" r="r" b="b"/>
              <a:pathLst>
                <a:path w="2291080" h="2291079">
                  <a:moveTo>
                    <a:pt x="0" y="2290610"/>
                  </a:moveTo>
                  <a:lnTo>
                    <a:pt x="2290610" y="2290610"/>
                  </a:lnTo>
                  <a:lnTo>
                    <a:pt x="2290610" y="0"/>
                  </a:lnTo>
                  <a:lnTo>
                    <a:pt x="0" y="0"/>
                  </a:lnTo>
                  <a:lnTo>
                    <a:pt x="0" y="229061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5759E705-A822-664B-9186-6F56FFD13124}"/>
                </a:ext>
              </a:extLst>
            </p:cNvPr>
            <p:cNvSpPr/>
            <p:nvPr/>
          </p:nvSpPr>
          <p:spPr>
            <a:xfrm>
              <a:off x="14740943" y="1721047"/>
              <a:ext cx="490855" cy="409575"/>
            </a:xfrm>
            <a:custGeom>
              <a:avLst/>
              <a:gdLst/>
              <a:ahLst/>
              <a:cxnLst/>
              <a:rect l="l" t="t" r="r" b="b"/>
              <a:pathLst>
                <a:path w="490855" h="409575">
                  <a:moveTo>
                    <a:pt x="0" y="409228"/>
                  </a:moveTo>
                  <a:lnTo>
                    <a:pt x="490822" y="409228"/>
                  </a:lnTo>
                  <a:lnTo>
                    <a:pt x="490822" y="0"/>
                  </a:lnTo>
                  <a:lnTo>
                    <a:pt x="0" y="0"/>
                  </a:lnTo>
                  <a:lnTo>
                    <a:pt x="0" y="409228"/>
                  </a:lnTo>
                  <a:close/>
                </a:path>
              </a:pathLst>
            </a:custGeom>
            <a:solidFill>
              <a:srgbClr val="FFB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9568823C-377D-244A-9205-2709452FAA1A}"/>
                </a:ext>
              </a:extLst>
            </p:cNvPr>
            <p:cNvSpPr/>
            <p:nvPr/>
          </p:nvSpPr>
          <p:spPr>
            <a:xfrm>
              <a:off x="16131812" y="1066721"/>
              <a:ext cx="654685" cy="2945130"/>
            </a:xfrm>
            <a:custGeom>
              <a:avLst/>
              <a:gdLst/>
              <a:ahLst/>
              <a:cxnLst/>
              <a:rect l="l" t="t" r="r" b="b"/>
              <a:pathLst>
                <a:path w="654684" h="2945129">
                  <a:moveTo>
                    <a:pt x="654325" y="0"/>
                  </a:moveTo>
                  <a:lnTo>
                    <a:pt x="0" y="654325"/>
                  </a:lnTo>
                  <a:lnTo>
                    <a:pt x="0" y="2944936"/>
                  </a:lnTo>
                  <a:lnTo>
                    <a:pt x="654325" y="2198571"/>
                  </a:lnTo>
                  <a:lnTo>
                    <a:pt x="654325" y="0"/>
                  </a:lnTo>
                  <a:close/>
                </a:path>
              </a:pathLst>
            </a:custGeom>
            <a:solidFill>
              <a:srgbClr val="F5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B3C110FF-9994-014B-A44C-D923D725C80D}"/>
                </a:ext>
              </a:extLst>
            </p:cNvPr>
            <p:cNvSpPr/>
            <p:nvPr/>
          </p:nvSpPr>
          <p:spPr>
            <a:xfrm>
              <a:off x="13841201" y="1066721"/>
              <a:ext cx="2945130" cy="654685"/>
            </a:xfrm>
            <a:custGeom>
              <a:avLst/>
              <a:gdLst/>
              <a:ahLst/>
              <a:cxnLst/>
              <a:rect l="l" t="t" r="r" b="b"/>
              <a:pathLst>
                <a:path w="2945130" h="654685">
                  <a:moveTo>
                    <a:pt x="2944936" y="0"/>
                  </a:moveTo>
                  <a:lnTo>
                    <a:pt x="818142" y="0"/>
                  </a:lnTo>
                  <a:lnTo>
                    <a:pt x="0" y="654325"/>
                  </a:lnTo>
                  <a:lnTo>
                    <a:pt x="2290610" y="654325"/>
                  </a:lnTo>
                  <a:lnTo>
                    <a:pt x="2944936" y="0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E4042015-F8B1-F94F-A9AA-11161AFFA6F0}"/>
                </a:ext>
              </a:extLst>
            </p:cNvPr>
            <p:cNvSpPr/>
            <p:nvPr/>
          </p:nvSpPr>
          <p:spPr>
            <a:xfrm>
              <a:off x="14577440" y="2130275"/>
              <a:ext cx="818515" cy="245745"/>
            </a:xfrm>
            <a:custGeom>
              <a:avLst/>
              <a:gdLst/>
              <a:ahLst/>
              <a:cxnLst/>
              <a:rect l="l" t="t" r="r" b="b"/>
              <a:pathLst>
                <a:path w="818515" h="245744">
                  <a:moveTo>
                    <a:pt x="695392" y="0"/>
                  </a:moveTo>
                  <a:lnTo>
                    <a:pt x="122739" y="0"/>
                  </a:lnTo>
                  <a:lnTo>
                    <a:pt x="74936" y="9636"/>
                  </a:lnTo>
                  <a:lnTo>
                    <a:pt x="35925" y="35918"/>
                  </a:lnTo>
                  <a:lnTo>
                    <a:pt x="9636" y="74908"/>
                  </a:lnTo>
                  <a:lnTo>
                    <a:pt x="0" y="122666"/>
                  </a:lnTo>
                  <a:lnTo>
                    <a:pt x="9636" y="170337"/>
                  </a:lnTo>
                  <a:lnTo>
                    <a:pt x="35925" y="209365"/>
                  </a:lnTo>
                  <a:lnTo>
                    <a:pt x="74936" y="235729"/>
                  </a:lnTo>
                  <a:lnTo>
                    <a:pt x="122739" y="245411"/>
                  </a:lnTo>
                  <a:lnTo>
                    <a:pt x="695392" y="245411"/>
                  </a:lnTo>
                  <a:lnTo>
                    <a:pt x="743062" y="235729"/>
                  </a:lnTo>
                  <a:lnTo>
                    <a:pt x="782088" y="209365"/>
                  </a:lnTo>
                  <a:lnTo>
                    <a:pt x="808451" y="170337"/>
                  </a:lnTo>
                  <a:lnTo>
                    <a:pt x="818132" y="122666"/>
                  </a:lnTo>
                  <a:lnTo>
                    <a:pt x="808451" y="74908"/>
                  </a:lnTo>
                  <a:lnTo>
                    <a:pt x="782088" y="35918"/>
                  </a:lnTo>
                  <a:lnTo>
                    <a:pt x="743062" y="9636"/>
                  </a:lnTo>
                  <a:lnTo>
                    <a:pt x="695392" y="0"/>
                  </a:lnTo>
                  <a:close/>
                </a:path>
              </a:pathLst>
            </a:custGeom>
            <a:solidFill>
              <a:srgbClr val="A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>
              <a:extLst>
                <a:ext uri="{FF2B5EF4-FFF2-40B4-BE49-F238E27FC236}">
                  <a16:creationId xmlns:a16="http://schemas.microsoft.com/office/drawing/2014/main" id="{3E14AA77-FD3B-254D-A35D-940873A22451}"/>
                </a:ext>
              </a:extLst>
            </p:cNvPr>
            <p:cNvSpPr/>
            <p:nvPr/>
          </p:nvSpPr>
          <p:spPr>
            <a:xfrm>
              <a:off x="14740943" y="1066721"/>
              <a:ext cx="1227455" cy="654685"/>
            </a:xfrm>
            <a:custGeom>
              <a:avLst/>
              <a:gdLst/>
              <a:ahLst/>
              <a:cxnLst/>
              <a:rect l="l" t="t" r="r" b="b"/>
              <a:pathLst>
                <a:path w="1227455" h="654685">
                  <a:moveTo>
                    <a:pt x="1227051" y="0"/>
                  </a:moveTo>
                  <a:lnTo>
                    <a:pt x="736228" y="0"/>
                  </a:lnTo>
                  <a:lnTo>
                    <a:pt x="0" y="654325"/>
                  </a:lnTo>
                  <a:lnTo>
                    <a:pt x="490822" y="654325"/>
                  </a:lnTo>
                  <a:lnTo>
                    <a:pt x="1227051" y="0"/>
                  </a:lnTo>
                  <a:close/>
                </a:path>
              </a:pathLst>
            </a:custGeom>
            <a:solidFill>
              <a:srgbClr val="FFE0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0401D4AA-2B4E-EB41-A961-6FAEE710AAD8}"/>
                </a:ext>
              </a:extLst>
            </p:cNvPr>
            <p:cNvSpPr/>
            <p:nvPr/>
          </p:nvSpPr>
          <p:spPr>
            <a:xfrm>
              <a:off x="15313669" y="4353793"/>
              <a:ext cx="0" cy="967740"/>
            </a:xfrm>
            <a:custGeom>
              <a:avLst/>
              <a:gdLst/>
              <a:ahLst/>
              <a:cxnLst/>
              <a:rect l="l" t="t" r="r" b="b"/>
              <a:pathLst>
                <a:path h="967739">
                  <a:moveTo>
                    <a:pt x="0" y="0"/>
                  </a:moveTo>
                  <a:lnTo>
                    <a:pt x="0" y="967163"/>
                  </a:lnTo>
                </a:path>
              </a:pathLst>
            </a:custGeom>
            <a:ln w="62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3A97BDF9-B0CF-9F43-BA76-9C483C53539F}"/>
                </a:ext>
              </a:extLst>
            </p:cNvPr>
            <p:cNvSpPr/>
            <p:nvPr/>
          </p:nvSpPr>
          <p:spPr>
            <a:xfrm>
              <a:off x="15223619" y="5324446"/>
              <a:ext cx="180340" cy="180340"/>
            </a:xfrm>
            <a:custGeom>
              <a:avLst/>
              <a:gdLst/>
              <a:ahLst/>
              <a:cxnLst/>
              <a:rect l="l" t="t" r="r" b="b"/>
              <a:pathLst>
                <a:path w="180340" h="180339">
                  <a:moveTo>
                    <a:pt x="180099" y="0"/>
                  </a:moveTo>
                  <a:lnTo>
                    <a:pt x="0" y="0"/>
                  </a:lnTo>
                  <a:lnTo>
                    <a:pt x="90049" y="180099"/>
                  </a:lnTo>
                  <a:lnTo>
                    <a:pt x="180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Down Arrow 45">
            <a:extLst>
              <a:ext uri="{FF2B5EF4-FFF2-40B4-BE49-F238E27FC236}">
                <a16:creationId xmlns:a16="http://schemas.microsoft.com/office/drawing/2014/main" id="{3DF32B8D-DE11-6447-87E4-D55B1DB8E428}"/>
              </a:ext>
            </a:extLst>
          </p:cNvPr>
          <p:cNvSpPr/>
          <p:nvPr/>
        </p:nvSpPr>
        <p:spPr>
          <a:xfrm>
            <a:off x="9533268" y="3274448"/>
            <a:ext cx="320616" cy="6277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75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Typical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IEnumerable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&lt;T&gt; Usage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BF48E5-FA27-A04D-A5CF-9114E14CF02D}"/>
              </a:ext>
            </a:extLst>
          </p:cNvPr>
          <p:cNvSpPr/>
          <p:nvPr/>
        </p:nvSpPr>
        <p:spPr>
          <a:xfrm>
            <a:off x="924732" y="2148881"/>
            <a:ext cx="84517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>
                <a:latin typeface="Courier" pitchFamily="2" charset="0"/>
              </a:rPr>
              <a:t>var people = await </a:t>
            </a:r>
            <a:r>
              <a:rPr lang="en-SG" sz="2400" dirty="0" err="1">
                <a:latin typeface="Courier" pitchFamily="2" charset="0"/>
              </a:rPr>
              <a:t>PersonRepository.GetAllPeopleAsync</a:t>
            </a:r>
            <a:r>
              <a:rPr lang="en-SG" sz="2400" dirty="0">
                <a:latin typeface="Courier" pitchFamily="2" charset="0"/>
              </a:rPr>
              <a:t>();</a:t>
            </a:r>
          </a:p>
          <a:p>
            <a:r>
              <a:rPr lang="en-SG" sz="2400" dirty="0">
                <a:latin typeface="Courier" pitchFamily="2" charset="0"/>
              </a:rPr>
              <a:t>foreach (var person in people) {</a:t>
            </a:r>
          </a:p>
          <a:p>
            <a:r>
              <a:rPr lang="en-SG" sz="2400" dirty="0" err="1">
                <a:latin typeface="Courier" pitchFamily="2" charset="0"/>
              </a:rPr>
              <a:t>Debug.WriteLine</a:t>
            </a:r>
            <a:r>
              <a:rPr lang="en-SG" sz="2400" dirty="0">
                <a:latin typeface="Courier" pitchFamily="2" charset="0"/>
              </a:rPr>
              <a:t> ($"{</a:t>
            </a:r>
            <a:r>
              <a:rPr lang="en-SG" sz="2400" dirty="0" err="1">
                <a:latin typeface="Courier" pitchFamily="2" charset="0"/>
              </a:rPr>
              <a:t>person.LastName</a:t>
            </a:r>
            <a:r>
              <a:rPr lang="en-SG" sz="2400" dirty="0">
                <a:latin typeface="Courier" pitchFamily="2" charset="0"/>
              </a:rPr>
              <a:t>}, {</a:t>
            </a:r>
            <a:r>
              <a:rPr lang="en-SG" sz="2400" dirty="0" err="1">
                <a:latin typeface="Courier" pitchFamily="2" charset="0"/>
              </a:rPr>
              <a:t>person.FirstName</a:t>
            </a:r>
            <a:r>
              <a:rPr lang="en-SG" sz="2400" dirty="0">
                <a:latin typeface="Courier" pitchFamily="2" charset="0"/>
              </a:rPr>
              <a:t>}");</a:t>
            </a:r>
          </a:p>
          <a:p>
            <a:r>
              <a:rPr lang="en-SG" sz="2400" dirty="0">
                <a:latin typeface="Courier" pitchFamily="2" charset="0"/>
              </a:rPr>
              <a:t>}</a:t>
            </a:r>
            <a:endParaRPr lang="en-SG" sz="24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395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5A0E5-E06A-454A-9FAC-6CA0E027DDE1}"/>
              </a:ext>
            </a:extLst>
          </p:cNvPr>
          <p:cNvSpPr txBox="1"/>
          <p:nvPr/>
        </p:nvSpPr>
        <p:spPr>
          <a:xfrm>
            <a:off x="734690" y="256219"/>
            <a:ext cx="4737103" cy="94138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4705" kern="0">
                <a:solidFill>
                  <a:schemeClr val="bg1"/>
                </a:solidFill>
                <a:cs typeface="Segoe UI Semibold" panose="020B0702040204020203" pitchFamily="34" charset="0"/>
              </a:rPr>
              <a:t>Hello!</a:t>
            </a:r>
            <a:endParaRPr lang="en-US" sz="4705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24144-914C-5241-8EB9-9F3AD31F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78" y="1814310"/>
            <a:ext cx="2859930" cy="2859930"/>
          </a:xfrm>
          <a:prstGeom prst="ellipse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616315-FDDD-294C-9E53-AD3947EDE9E3}"/>
              </a:ext>
            </a:extLst>
          </p:cNvPr>
          <p:cNvSpPr txBox="1"/>
          <p:nvPr/>
        </p:nvSpPr>
        <p:spPr>
          <a:xfrm>
            <a:off x="5075461" y="1661721"/>
            <a:ext cx="5904627" cy="3165109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solidFill>
                  <a:schemeClr val="bg1"/>
                </a:solidFill>
              </a:rPr>
              <a:t>Ben Ishiyama-Levy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solidFill>
                  <a:schemeClr val="bg1"/>
                </a:solidFill>
              </a:rPr>
              <a:t>Microsoft &amp; Xamarin MVP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solidFill>
                  <a:schemeClr val="bg1"/>
                </a:solidFill>
              </a:rPr>
              <a:t>Captain @ </a:t>
            </a:r>
            <a:r>
              <a:rPr lang="en-US" sz="3137" dirty="0" err="1">
                <a:solidFill>
                  <a:schemeClr val="bg1"/>
                </a:solidFill>
              </a:rPr>
              <a:t>Xamariners</a:t>
            </a:r>
            <a:endParaRPr lang="en-US" sz="3137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solidFill>
                  <a:schemeClr val="bg1"/>
                </a:solidFill>
              </a:rPr>
              <a:t>Community Leader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137" dirty="0">
                <a:solidFill>
                  <a:schemeClr val="bg1"/>
                </a:solidFill>
              </a:rPr>
              <a:t>Tech Speaker</a:t>
            </a:r>
          </a:p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solidFill>
                  <a:schemeClr val="bg1"/>
                </a:solidFill>
              </a:rPr>
              <a:t>@</a:t>
            </a:r>
            <a:r>
              <a:rPr lang="en-US" sz="2353" dirty="0" err="1">
                <a:solidFill>
                  <a:schemeClr val="bg1"/>
                </a:solidFill>
              </a:rPr>
              <a:t>xamariner</a:t>
            </a:r>
            <a:endParaRPr lang="en-US" sz="2353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56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IObservable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&lt;T&gt;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71E81-6B0B-2C4A-AF95-EB953F05C321}"/>
              </a:ext>
            </a:extLst>
          </p:cNvPr>
          <p:cNvSpPr/>
          <p:nvPr/>
        </p:nvSpPr>
        <p:spPr>
          <a:xfrm>
            <a:off x="799343" y="169575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Pushes data to subscribers</a:t>
            </a:r>
          </a:p>
          <a:p>
            <a:endParaRPr lang="en-US" sz="2500" dirty="0"/>
          </a:p>
          <a:p>
            <a:r>
              <a:rPr lang="en-US" sz="2500" dirty="0"/>
              <a:t>Like a conveyor belt or a stream</a:t>
            </a:r>
          </a:p>
          <a:p>
            <a:endParaRPr lang="en-US" sz="2500" dirty="0"/>
          </a:p>
          <a:p>
            <a:r>
              <a:rPr lang="en-US" sz="2500" dirty="0"/>
              <a:t>May or may not have an end  </a:t>
            </a:r>
          </a:p>
          <a:p>
            <a:endParaRPr lang="en-US" sz="2500" dirty="0"/>
          </a:p>
          <a:p>
            <a:r>
              <a:rPr lang="en-US" sz="2500" dirty="0"/>
              <a:t>Values can be processed with LINQ</a:t>
            </a:r>
          </a:p>
          <a:p>
            <a:endParaRPr lang="en-US" sz="25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4C887F-18A0-A54C-A293-F60A38DE7A2E}"/>
              </a:ext>
            </a:extLst>
          </p:cNvPr>
          <p:cNvGrpSpPr/>
          <p:nvPr/>
        </p:nvGrpSpPr>
        <p:grpSpPr>
          <a:xfrm>
            <a:off x="7319182" y="2960553"/>
            <a:ext cx="4241132" cy="1877546"/>
            <a:chOff x="12347456" y="3939336"/>
            <a:chExt cx="6822526" cy="3440485"/>
          </a:xfrm>
        </p:grpSpPr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5B08C970-CB3E-244E-9B67-71F3227BB6C4}"/>
                </a:ext>
              </a:extLst>
            </p:cNvPr>
            <p:cNvSpPr/>
            <p:nvPr/>
          </p:nvSpPr>
          <p:spPr>
            <a:xfrm>
              <a:off x="15729553" y="6383633"/>
              <a:ext cx="3350260" cy="905510"/>
            </a:xfrm>
            <a:custGeom>
              <a:avLst/>
              <a:gdLst/>
              <a:ahLst/>
              <a:cxnLst/>
              <a:rect l="l" t="t" r="r" b="b"/>
              <a:pathLst>
                <a:path w="3350259" h="905509">
                  <a:moveTo>
                    <a:pt x="2897178" y="0"/>
                  </a:moveTo>
                  <a:lnTo>
                    <a:pt x="0" y="0"/>
                  </a:lnTo>
                  <a:lnTo>
                    <a:pt x="0" y="905411"/>
                  </a:lnTo>
                  <a:lnTo>
                    <a:pt x="2897178" y="905411"/>
                  </a:lnTo>
                  <a:lnTo>
                    <a:pt x="2943995" y="903111"/>
                  </a:lnTo>
                  <a:lnTo>
                    <a:pt x="2989333" y="896353"/>
                  </a:lnTo>
                  <a:lnTo>
                    <a:pt x="3032981" y="885351"/>
                  </a:lnTo>
                  <a:lnTo>
                    <a:pt x="3074726" y="870316"/>
                  </a:lnTo>
                  <a:lnTo>
                    <a:pt x="3114354" y="851462"/>
                  </a:lnTo>
                  <a:lnTo>
                    <a:pt x="3151653" y="829002"/>
                  </a:lnTo>
                  <a:lnTo>
                    <a:pt x="3186410" y="803148"/>
                  </a:lnTo>
                  <a:lnTo>
                    <a:pt x="3218412" y="774114"/>
                  </a:lnTo>
                  <a:lnTo>
                    <a:pt x="3247446" y="742112"/>
                  </a:lnTo>
                  <a:lnTo>
                    <a:pt x="3273300" y="707355"/>
                  </a:lnTo>
                  <a:lnTo>
                    <a:pt x="3295760" y="670056"/>
                  </a:lnTo>
                  <a:lnTo>
                    <a:pt x="3314614" y="630427"/>
                  </a:lnTo>
                  <a:lnTo>
                    <a:pt x="3329649" y="588683"/>
                  </a:lnTo>
                  <a:lnTo>
                    <a:pt x="3340652" y="545034"/>
                  </a:lnTo>
                  <a:lnTo>
                    <a:pt x="3347409" y="499696"/>
                  </a:lnTo>
                  <a:lnTo>
                    <a:pt x="3349709" y="452879"/>
                  </a:lnTo>
                  <a:lnTo>
                    <a:pt x="3347409" y="406001"/>
                  </a:lnTo>
                  <a:lnTo>
                    <a:pt x="3340652" y="360609"/>
                  </a:lnTo>
                  <a:lnTo>
                    <a:pt x="3329649" y="316914"/>
                  </a:lnTo>
                  <a:lnTo>
                    <a:pt x="3314614" y="275130"/>
                  </a:lnTo>
                  <a:lnTo>
                    <a:pt x="3295760" y="235468"/>
                  </a:lnTo>
                  <a:lnTo>
                    <a:pt x="3273300" y="198140"/>
                  </a:lnTo>
                  <a:lnTo>
                    <a:pt x="3247446" y="163360"/>
                  </a:lnTo>
                  <a:lnTo>
                    <a:pt x="3218412" y="131340"/>
                  </a:lnTo>
                  <a:lnTo>
                    <a:pt x="3186410" y="102291"/>
                  </a:lnTo>
                  <a:lnTo>
                    <a:pt x="3151653" y="76427"/>
                  </a:lnTo>
                  <a:lnTo>
                    <a:pt x="3114354" y="53959"/>
                  </a:lnTo>
                  <a:lnTo>
                    <a:pt x="3074726" y="35100"/>
                  </a:lnTo>
                  <a:lnTo>
                    <a:pt x="3032981" y="20062"/>
                  </a:lnTo>
                  <a:lnTo>
                    <a:pt x="2989333" y="9058"/>
                  </a:lnTo>
                  <a:lnTo>
                    <a:pt x="2943995" y="2299"/>
                  </a:lnTo>
                  <a:lnTo>
                    <a:pt x="2897178" y="0"/>
                  </a:lnTo>
                  <a:close/>
                </a:path>
              </a:pathLst>
            </a:custGeom>
            <a:solidFill>
              <a:srgbClr val="B0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42133A6F-667F-AB47-B417-D0815591797E}"/>
                </a:ext>
              </a:extLst>
            </p:cNvPr>
            <p:cNvSpPr/>
            <p:nvPr/>
          </p:nvSpPr>
          <p:spPr>
            <a:xfrm>
              <a:off x="15910845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83" y="0"/>
                  </a:moveTo>
                  <a:lnTo>
                    <a:pt x="221689" y="4240"/>
                  </a:lnTo>
                  <a:lnTo>
                    <a:pt x="175170" y="16519"/>
                  </a:lnTo>
                  <a:lnTo>
                    <a:pt x="132693" y="36169"/>
                  </a:lnTo>
                  <a:lnTo>
                    <a:pt x="94923" y="62526"/>
                  </a:lnTo>
                  <a:lnTo>
                    <a:pt x="62527" y="94922"/>
                  </a:lnTo>
                  <a:lnTo>
                    <a:pt x="36170" y="132692"/>
                  </a:lnTo>
                  <a:lnTo>
                    <a:pt x="16519" y="175171"/>
                  </a:lnTo>
                  <a:lnTo>
                    <a:pt x="4240" y="221691"/>
                  </a:lnTo>
                  <a:lnTo>
                    <a:pt x="0" y="271588"/>
                  </a:lnTo>
                  <a:lnTo>
                    <a:pt x="4240" y="321393"/>
                  </a:lnTo>
                  <a:lnTo>
                    <a:pt x="16519" y="367865"/>
                  </a:lnTo>
                  <a:lnTo>
                    <a:pt x="36170" y="410329"/>
                  </a:lnTo>
                  <a:lnTo>
                    <a:pt x="62527" y="448111"/>
                  </a:lnTo>
                  <a:lnTo>
                    <a:pt x="94923" y="480536"/>
                  </a:lnTo>
                  <a:lnTo>
                    <a:pt x="132693" y="506929"/>
                  </a:lnTo>
                  <a:lnTo>
                    <a:pt x="175170" y="526617"/>
                  </a:lnTo>
                  <a:lnTo>
                    <a:pt x="221689" y="538924"/>
                  </a:lnTo>
                  <a:lnTo>
                    <a:pt x="271583" y="543177"/>
                  </a:lnTo>
                  <a:lnTo>
                    <a:pt x="321411" y="538924"/>
                  </a:lnTo>
                  <a:lnTo>
                    <a:pt x="367896" y="526617"/>
                  </a:lnTo>
                  <a:lnTo>
                    <a:pt x="410364" y="506929"/>
                  </a:lnTo>
                  <a:lnTo>
                    <a:pt x="448144" y="480536"/>
                  </a:lnTo>
                  <a:lnTo>
                    <a:pt x="480562" y="448111"/>
                  </a:lnTo>
                  <a:lnTo>
                    <a:pt x="506947" y="410329"/>
                  </a:lnTo>
                  <a:lnTo>
                    <a:pt x="526626" y="367865"/>
                  </a:lnTo>
                  <a:lnTo>
                    <a:pt x="528209" y="361886"/>
                  </a:lnTo>
                  <a:lnTo>
                    <a:pt x="271583" y="361886"/>
                  </a:lnTo>
                  <a:lnTo>
                    <a:pt x="234506" y="355415"/>
                  </a:lnTo>
                  <a:lnTo>
                    <a:pt x="205892" y="337106"/>
                  </a:lnTo>
                  <a:lnTo>
                    <a:pt x="187462" y="308612"/>
                  </a:lnTo>
                  <a:lnTo>
                    <a:pt x="180936" y="271588"/>
                  </a:lnTo>
                  <a:lnTo>
                    <a:pt x="187462" y="234509"/>
                  </a:lnTo>
                  <a:lnTo>
                    <a:pt x="205892" y="205896"/>
                  </a:lnTo>
                  <a:lnTo>
                    <a:pt x="234506" y="187468"/>
                  </a:lnTo>
                  <a:lnTo>
                    <a:pt x="271583" y="180943"/>
                  </a:lnTo>
                  <a:lnTo>
                    <a:pt x="528153" y="180943"/>
                  </a:lnTo>
                  <a:lnTo>
                    <a:pt x="526626" y="175171"/>
                  </a:lnTo>
                  <a:lnTo>
                    <a:pt x="506947" y="132692"/>
                  </a:lnTo>
                  <a:lnTo>
                    <a:pt x="480562" y="94922"/>
                  </a:lnTo>
                  <a:lnTo>
                    <a:pt x="448144" y="62526"/>
                  </a:lnTo>
                  <a:lnTo>
                    <a:pt x="410364" y="36169"/>
                  </a:lnTo>
                  <a:lnTo>
                    <a:pt x="367896" y="16519"/>
                  </a:lnTo>
                  <a:lnTo>
                    <a:pt x="321411" y="4240"/>
                  </a:lnTo>
                  <a:lnTo>
                    <a:pt x="271583" y="0"/>
                  </a:lnTo>
                  <a:close/>
                </a:path>
                <a:path w="543559" h="543559">
                  <a:moveTo>
                    <a:pt x="528153" y="180943"/>
                  </a:moveTo>
                  <a:lnTo>
                    <a:pt x="271583" y="180943"/>
                  </a:lnTo>
                  <a:lnTo>
                    <a:pt x="308610" y="187468"/>
                  </a:lnTo>
                  <a:lnTo>
                    <a:pt x="337104" y="205896"/>
                  </a:lnTo>
                  <a:lnTo>
                    <a:pt x="355413" y="234509"/>
                  </a:lnTo>
                  <a:lnTo>
                    <a:pt x="361884" y="271588"/>
                  </a:lnTo>
                  <a:lnTo>
                    <a:pt x="355413" y="308612"/>
                  </a:lnTo>
                  <a:lnTo>
                    <a:pt x="337104" y="337106"/>
                  </a:lnTo>
                  <a:lnTo>
                    <a:pt x="308610" y="355415"/>
                  </a:lnTo>
                  <a:lnTo>
                    <a:pt x="271583" y="361886"/>
                  </a:lnTo>
                  <a:lnTo>
                    <a:pt x="528209" y="361886"/>
                  </a:lnTo>
                  <a:lnTo>
                    <a:pt x="538927" y="321393"/>
                  </a:lnTo>
                  <a:lnTo>
                    <a:pt x="543177" y="271588"/>
                  </a:lnTo>
                  <a:lnTo>
                    <a:pt x="538927" y="221691"/>
                  </a:lnTo>
                  <a:lnTo>
                    <a:pt x="528153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6">
              <a:extLst>
                <a:ext uri="{FF2B5EF4-FFF2-40B4-BE49-F238E27FC236}">
                  <a16:creationId xmlns:a16="http://schemas.microsoft.com/office/drawing/2014/main" id="{3C9A8821-E5DA-494E-8F74-2FA6602D5BF3}"/>
                </a:ext>
              </a:extLst>
            </p:cNvPr>
            <p:cNvSpPr/>
            <p:nvPr/>
          </p:nvSpPr>
          <p:spPr>
            <a:xfrm>
              <a:off x="16725605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93" y="0"/>
                  </a:moveTo>
                  <a:lnTo>
                    <a:pt x="221696" y="4240"/>
                  </a:lnTo>
                  <a:lnTo>
                    <a:pt x="175175" y="16519"/>
                  </a:lnTo>
                  <a:lnTo>
                    <a:pt x="132696" y="36169"/>
                  </a:lnTo>
                  <a:lnTo>
                    <a:pt x="94925" y="62526"/>
                  </a:lnTo>
                  <a:lnTo>
                    <a:pt x="62528" y="94922"/>
                  </a:lnTo>
                  <a:lnTo>
                    <a:pt x="36171" y="132692"/>
                  </a:lnTo>
                  <a:lnTo>
                    <a:pt x="16520" y="175171"/>
                  </a:lnTo>
                  <a:lnTo>
                    <a:pt x="4241" y="221691"/>
                  </a:lnTo>
                  <a:lnTo>
                    <a:pt x="0" y="271588"/>
                  </a:lnTo>
                  <a:lnTo>
                    <a:pt x="4241" y="321393"/>
                  </a:lnTo>
                  <a:lnTo>
                    <a:pt x="16520" y="367865"/>
                  </a:lnTo>
                  <a:lnTo>
                    <a:pt x="36171" y="410329"/>
                  </a:lnTo>
                  <a:lnTo>
                    <a:pt x="62528" y="448111"/>
                  </a:lnTo>
                  <a:lnTo>
                    <a:pt x="94925" y="480536"/>
                  </a:lnTo>
                  <a:lnTo>
                    <a:pt x="132696" y="506929"/>
                  </a:lnTo>
                  <a:lnTo>
                    <a:pt x="175175" y="526617"/>
                  </a:lnTo>
                  <a:lnTo>
                    <a:pt x="221696" y="538924"/>
                  </a:lnTo>
                  <a:lnTo>
                    <a:pt x="271593" y="543177"/>
                  </a:lnTo>
                  <a:lnTo>
                    <a:pt x="321399" y="538924"/>
                  </a:lnTo>
                  <a:lnTo>
                    <a:pt x="367871" y="526617"/>
                  </a:lnTo>
                  <a:lnTo>
                    <a:pt x="410334" y="506929"/>
                  </a:lnTo>
                  <a:lnTo>
                    <a:pt x="448115" y="480536"/>
                  </a:lnTo>
                  <a:lnTo>
                    <a:pt x="480539" y="448111"/>
                  </a:lnTo>
                  <a:lnTo>
                    <a:pt x="506932" y="410329"/>
                  </a:lnTo>
                  <a:lnTo>
                    <a:pt x="526618" y="367865"/>
                  </a:lnTo>
                  <a:lnTo>
                    <a:pt x="528202" y="361886"/>
                  </a:lnTo>
                  <a:lnTo>
                    <a:pt x="271593" y="361886"/>
                  </a:lnTo>
                  <a:lnTo>
                    <a:pt x="234512" y="355415"/>
                  </a:lnTo>
                  <a:lnTo>
                    <a:pt x="205899" y="337106"/>
                  </a:lnTo>
                  <a:lnTo>
                    <a:pt x="187471" y="308612"/>
                  </a:lnTo>
                  <a:lnTo>
                    <a:pt x="180947" y="271588"/>
                  </a:lnTo>
                  <a:lnTo>
                    <a:pt x="187471" y="234509"/>
                  </a:lnTo>
                  <a:lnTo>
                    <a:pt x="205899" y="205896"/>
                  </a:lnTo>
                  <a:lnTo>
                    <a:pt x="234512" y="187468"/>
                  </a:lnTo>
                  <a:lnTo>
                    <a:pt x="271593" y="180943"/>
                  </a:lnTo>
                  <a:lnTo>
                    <a:pt x="528145" y="180943"/>
                  </a:lnTo>
                  <a:lnTo>
                    <a:pt x="526618" y="175171"/>
                  </a:lnTo>
                  <a:lnTo>
                    <a:pt x="506932" y="132692"/>
                  </a:lnTo>
                  <a:lnTo>
                    <a:pt x="480539" y="94922"/>
                  </a:lnTo>
                  <a:lnTo>
                    <a:pt x="448115" y="62526"/>
                  </a:lnTo>
                  <a:lnTo>
                    <a:pt x="410334" y="36169"/>
                  </a:lnTo>
                  <a:lnTo>
                    <a:pt x="367871" y="16519"/>
                  </a:lnTo>
                  <a:lnTo>
                    <a:pt x="321399" y="4240"/>
                  </a:lnTo>
                  <a:lnTo>
                    <a:pt x="271593" y="0"/>
                  </a:lnTo>
                  <a:close/>
                </a:path>
                <a:path w="543559" h="543559">
                  <a:moveTo>
                    <a:pt x="528145" y="180943"/>
                  </a:moveTo>
                  <a:lnTo>
                    <a:pt x="271593" y="180943"/>
                  </a:lnTo>
                  <a:lnTo>
                    <a:pt x="308616" y="187468"/>
                  </a:lnTo>
                  <a:lnTo>
                    <a:pt x="337111" y="205896"/>
                  </a:lnTo>
                  <a:lnTo>
                    <a:pt x="355422" y="234509"/>
                  </a:lnTo>
                  <a:lnTo>
                    <a:pt x="361894" y="271588"/>
                  </a:lnTo>
                  <a:lnTo>
                    <a:pt x="355422" y="308612"/>
                  </a:lnTo>
                  <a:lnTo>
                    <a:pt x="337111" y="337106"/>
                  </a:lnTo>
                  <a:lnTo>
                    <a:pt x="308616" y="355415"/>
                  </a:lnTo>
                  <a:lnTo>
                    <a:pt x="271593" y="361886"/>
                  </a:lnTo>
                  <a:lnTo>
                    <a:pt x="528202" y="361886"/>
                  </a:lnTo>
                  <a:lnTo>
                    <a:pt x="538925" y="321393"/>
                  </a:lnTo>
                  <a:lnTo>
                    <a:pt x="543177" y="271588"/>
                  </a:lnTo>
                  <a:lnTo>
                    <a:pt x="538925" y="221691"/>
                  </a:lnTo>
                  <a:lnTo>
                    <a:pt x="528145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7">
              <a:extLst>
                <a:ext uri="{FF2B5EF4-FFF2-40B4-BE49-F238E27FC236}">
                  <a16:creationId xmlns:a16="http://schemas.microsoft.com/office/drawing/2014/main" id="{68FF82A0-D463-614B-8167-829285ACA1BB}"/>
                </a:ext>
              </a:extLst>
            </p:cNvPr>
            <p:cNvSpPr/>
            <p:nvPr/>
          </p:nvSpPr>
          <p:spPr>
            <a:xfrm>
              <a:off x="18355136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93" y="0"/>
                  </a:moveTo>
                  <a:lnTo>
                    <a:pt x="221696" y="4240"/>
                  </a:lnTo>
                  <a:lnTo>
                    <a:pt x="175175" y="16519"/>
                  </a:lnTo>
                  <a:lnTo>
                    <a:pt x="132696" y="36169"/>
                  </a:lnTo>
                  <a:lnTo>
                    <a:pt x="94925" y="62526"/>
                  </a:lnTo>
                  <a:lnTo>
                    <a:pt x="62528" y="94922"/>
                  </a:lnTo>
                  <a:lnTo>
                    <a:pt x="36171" y="132692"/>
                  </a:lnTo>
                  <a:lnTo>
                    <a:pt x="16520" y="175171"/>
                  </a:lnTo>
                  <a:lnTo>
                    <a:pt x="4241" y="221691"/>
                  </a:lnTo>
                  <a:lnTo>
                    <a:pt x="0" y="271588"/>
                  </a:lnTo>
                  <a:lnTo>
                    <a:pt x="4241" y="321393"/>
                  </a:lnTo>
                  <a:lnTo>
                    <a:pt x="16520" y="367865"/>
                  </a:lnTo>
                  <a:lnTo>
                    <a:pt x="36171" y="410329"/>
                  </a:lnTo>
                  <a:lnTo>
                    <a:pt x="62528" y="448111"/>
                  </a:lnTo>
                  <a:lnTo>
                    <a:pt x="94925" y="480536"/>
                  </a:lnTo>
                  <a:lnTo>
                    <a:pt x="132696" y="506929"/>
                  </a:lnTo>
                  <a:lnTo>
                    <a:pt x="175175" y="526617"/>
                  </a:lnTo>
                  <a:lnTo>
                    <a:pt x="221696" y="538924"/>
                  </a:lnTo>
                  <a:lnTo>
                    <a:pt x="271593" y="543177"/>
                  </a:lnTo>
                  <a:lnTo>
                    <a:pt x="321399" y="538924"/>
                  </a:lnTo>
                  <a:lnTo>
                    <a:pt x="367871" y="526617"/>
                  </a:lnTo>
                  <a:lnTo>
                    <a:pt x="410334" y="506929"/>
                  </a:lnTo>
                  <a:lnTo>
                    <a:pt x="448115" y="480536"/>
                  </a:lnTo>
                  <a:lnTo>
                    <a:pt x="480539" y="448111"/>
                  </a:lnTo>
                  <a:lnTo>
                    <a:pt x="506932" y="410329"/>
                  </a:lnTo>
                  <a:lnTo>
                    <a:pt x="526618" y="367865"/>
                  </a:lnTo>
                  <a:lnTo>
                    <a:pt x="528202" y="361886"/>
                  </a:lnTo>
                  <a:lnTo>
                    <a:pt x="271593" y="361886"/>
                  </a:lnTo>
                  <a:lnTo>
                    <a:pt x="234512" y="355415"/>
                  </a:lnTo>
                  <a:lnTo>
                    <a:pt x="205899" y="337106"/>
                  </a:lnTo>
                  <a:lnTo>
                    <a:pt x="187471" y="308612"/>
                  </a:lnTo>
                  <a:lnTo>
                    <a:pt x="180947" y="271588"/>
                  </a:lnTo>
                  <a:lnTo>
                    <a:pt x="187471" y="234509"/>
                  </a:lnTo>
                  <a:lnTo>
                    <a:pt x="205899" y="205896"/>
                  </a:lnTo>
                  <a:lnTo>
                    <a:pt x="234512" y="187468"/>
                  </a:lnTo>
                  <a:lnTo>
                    <a:pt x="271593" y="180943"/>
                  </a:lnTo>
                  <a:lnTo>
                    <a:pt x="528145" y="180943"/>
                  </a:lnTo>
                  <a:lnTo>
                    <a:pt x="526618" y="175171"/>
                  </a:lnTo>
                  <a:lnTo>
                    <a:pt x="506932" y="132692"/>
                  </a:lnTo>
                  <a:lnTo>
                    <a:pt x="480539" y="94922"/>
                  </a:lnTo>
                  <a:lnTo>
                    <a:pt x="448115" y="62526"/>
                  </a:lnTo>
                  <a:lnTo>
                    <a:pt x="410334" y="36169"/>
                  </a:lnTo>
                  <a:lnTo>
                    <a:pt x="367871" y="16519"/>
                  </a:lnTo>
                  <a:lnTo>
                    <a:pt x="321399" y="4240"/>
                  </a:lnTo>
                  <a:lnTo>
                    <a:pt x="271593" y="0"/>
                  </a:lnTo>
                  <a:close/>
                </a:path>
                <a:path w="543559" h="543559">
                  <a:moveTo>
                    <a:pt x="528145" y="180943"/>
                  </a:moveTo>
                  <a:lnTo>
                    <a:pt x="271593" y="180943"/>
                  </a:lnTo>
                  <a:lnTo>
                    <a:pt x="308616" y="187468"/>
                  </a:lnTo>
                  <a:lnTo>
                    <a:pt x="337111" y="205896"/>
                  </a:lnTo>
                  <a:lnTo>
                    <a:pt x="355422" y="234509"/>
                  </a:lnTo>
                  <a:lnTo>
                    <a:pt x="361894" y="271588"/>
                  </a:lnTo>
                  <a:lnTo>
                    <a:pt x="355422" y="308612"/>
                  </a:lnTo>
                  <a:lnTo>
                    <a:pt x="337111" y="337106"/>
                  </a:lnTo>
                  <a:lnTo>
                    <a:pt x="308616" y="355415"/>
                  </a:lnTo>
                  <a:lnTo>
                    <a:pt x="271593" y="361886"/>
                  </a:lnTo>
                  <a:lnTo>
                    <a:pt x="528202" y="361886"/>
                  </a:lnTo>
                  <a:lnTo>
                    <a:pt x="538925" y="321393"/>
                  </a:lnTo>
                  <a:lnTo>
                    <a:pt x="543177" y="271588"/>
                  </a:lnTo>
                  <a:lnTo>
                    <a:pt x="538925" y="221691"/>
                  </a:lnTo>
                  <a:lnTo>
                    <a:pt x="528145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8">
              <a:extLst>
                <a:ext uri="{FF2B5EF4-FFF2-40B4-BE49-F238E27FC236}">
                  <a16:creationId xmlns:a16="http://schemas.microsoft.com/office/drawing/2014/main" id="{C31CE628-B751-F947-9995-FAF9C726F8AC}"/>
                </a:ext>
              </a:extLst>
            </p:cNvPr>
            <p:cNvSpPr/>
            <p:nvPr/>
          </p:nvSpPr>
          <p:spPr>
            <a:xfrm>
              <a:off x="17540377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83" y="0"/>
                  </a:moveTo>
                  <a:lnTo>
                    <a:pt x="221689" y="4240"/>
                  </a:lnTo>
                  <a:lnTo>
                    <a:pt x="175170" y="16519"/>
                  </a:lnTo>
                  <a:lnTo>
                    <a:pt x="132693" y="36169"/>
                  </a:lnTo>
                  <a:lnTo>
                    <a:pt x="94923" y="62526"/>
                  </a:lnTo>
                  <a:lnTo>
                    <a:pt x="62527" y="94922"/>
                  </a:lnTo>
                  <a:lnTo>
                    <a:pt x="36170" y="132692"/>
                  </a:lnTo>
                  <a:lnTo>
                    <a:pt x="16519" y="175171"/>
                  </a:lnTo>
                  <a:lnTo>
                    <a:pt x="4240" y="221691"/>
                  </a:lnTo>
                  <a:lnTo>
                    <a:pt x="0" y="271588"/>
                  </a:lnTo>
                  <a:lnTo>
                    <a:pt x="4240" y="321393"/>
                  </a:lnTo>
                  <a:lnTo>
                    <a:pt x="16519" y="367865"/>
                  </a:lnTo>
                  <a:lnTo>
                    <a:pt x="36170" y="410329"/>
                  </a:lnTo>
                  <a:lnTo>
                    <a:pt x="62527" y="448111"/>
                  </a:lnTo>
                  <a:lnTo>
                    <a:pt x="94923" y="480536"/>
                  </a:lnTo>
                  <a:lnTo>
                    <a:pt x="132693" y="506929"/>
                  </a:lnTo>
                  <a:lnTo>
                    <a:pt x="175170" y="526617"/>
                  </a:lnTo>
                  <a:lnTo>
                    <a:pt x="221689" y="538924"/>
                  </a:lnTo>
                  <a:lnTo>
                    <a:pt x="271583" y="543177"/>
                  </a:lnTo>
                  <a:lnTo>
                    <a:pt x="321411" y="538924"/>
                  </a:lnTo>
                  <a:lnTo>
                    <a:pt x="367896" y="526617"/>
                  </a:lnTo>
                  <a:lnTo>
                    <a:pt x="410364" y="506929"/>
                  </a:lnTo>
                  <a:lnTo>
                    <a:pt x="448144" y="480536"/>
                  </a:lnTo>
                  <a:lnTo>
                    <a:pt x="480562" y="448111"/>
                  </a:lnTo>
                  <a:lnTo>
                    <a:pt x="506947" y="410329"/>
                  </a:lnTo>
                  <a:lnTo>
                    <a:pt x="526626" y="367865"/>
                  </a:lnTo>
                  <a:lnTo>
                    <a:pt x="528209" y="361886"/>
                  </a:lnTo>
                  <a:lnTo>
                    <a:pt x="271583" y="361886"/>
                  </a:lnTo>
                  <a:lnTo>
                    <a:pt x="234508" y="355415"/>
                  </a:lnTo>
                  <a:lnTo>
                    <a:pt x="205898" y="337106"/>
                  </a:lnTo>
                  <a:lnTo>
                    <a:pt x="187471" y="308612"/>
                  </a:lnTo>
                  <a:lnTo>
                    <a:pt x="180947" y="271588"/>
                  </a:lnTo>
                  <a:lnTo>
                    <a:pt x="187471" y="234509"/>
                  </a:lnTo>
                  <a:lnTo>
                    <a:pt x="205898" y="205896"/>
                  </a:lnTo>
                  <a:lnTo>
                    <a:pt x="234508" y="187468"/>
                  </a:lnTo>
                  <a:lnTo>
                    <a:pt x="271583" y="180943"/>
                  </a:lnTo>
                  <a:lnTo>
                    <a:pt x="528153" y="180943"/>
                  </a:lnTo>
                  <a:lnTo>
                    <a:pt x="526626" y="175171"/>
                  </a:lnTo>
                  <a:lnTo>
                    <a:pt x="506947" y="132692"/>
                  </a:lnTo>
                  <a:lnTo>
                    <a:pt x="480562" y="94922"/>
                  </a:lnTo>
                  <a:lnTo>
                    <a:pt x="448144" y="62526"/>
                  </a:lnTo>
                  <a:lnTo>
                    <a:pt x="410364" y="36169"/>
                  </a:lnTo>
                  <a:lnTo>
                    <a:pt x="367896" y="16519"/>
                  </a:lnTo>
                  <a:lnTo>
                    <a:pt x="321411" y="4240"/>
                  </a:lnTo>
                  <a:lnTo>
                    <a:pt x="271583" y="0"/>
                  </a:lnTo>
                  <a:close/>
                </a:path>
                <a:path w="543559" h="543559">
                  <a:moveTo>
                    <a:pt x="528153" y="180943"/>
                  </a:moveTo>
                  <a:lnTo>
                    <a:pt x="271583" y="180943"/>
                  </a:lnTo>
                  <a:lnTo>
                    <a:pt x="308610" y="187468"/>
                  </a:lnTo>
                  <a:lnTo>
                    <a:pt x="337104" y="205896"/>
                  </a:lnTo>
                  <a:lnTo>
                    <a:pt x="355413" y="234509"/>
                  </a:lnTo>
                  <a:lnTo>
                    <a:pt x="361884" y="271588"/>
                  </a:lnTo>
                  <a:lnTo>
                    <a:pt x="355413" y="308612"/>
                  </a:lnTo>
                  <a:lnTo>
                    <a:pt x="337104" y="337106"/>
                  </a:lnTo>
                  <a:lnTo>
                    <a:pt x="308610" y="355415"/>
                  </a:lnTo>
                  <a:lnTo>
                    <a:pt x="271583" y="361886"/>
                  </a:lnTo>
                  <a:lnTo>
                    <a:pt x="528209" y="361886"/>
                  </a:lnTo>
                  <a:lnTo>
                    <a:pt x="538927" y="321393"/>
                  </a:lnTo>
                  <a:lnTo>
                    <a:pt x="543177" y="271588"/>
                  </a:lnTo>
                  <a:lnTo>
                    <a:pt x="538927" y="221691"/>
                  </a:lnTo>
                  <a:lnTo>
                    <a:pt x="528153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9">
              <a:extLst>
                <a:ext uri="{FF2B5EF4-FFF2-40B4-BE49-F238E27FC236}">
                  <a16:creationId xmlns:a16="http://schemas.microsoft.com/office/drawing/2014/main" id="{39AE3867-360E-9D4A-9034-EC15C77FC68B}"/>
                </a:ext>
              </a:extLst>
            </p:cNvPr>
            <p:cNvSpPr/>
            <p:nvPr/>
          </p:nvSpPr>
          <p:spPr>
            <a:xfrm>
              <a:off x="16091782" y="3939336"/>
              <a:ext cx="2535555" cy="2354580"/>
            </a:xfrm>
            <a:custGeom>
              <a:avLst/>
              <a:gdLst/>
              <a:ahLst/>
              <a:cxnLst/>
              <a:rect l="l" t="t" r="r" b="b"/>
              <a:pathLst>
                <a:path w="2535555" h="2354579">
                  <a:moveTo>
                    <a:pt x="2353656" y="0"/>
                  </a:moveTo>
                  <a:lnTo>
                    <a:pt x="180947" y="0"/>
                  </a:lnTo>
                  <a:lnTo>
                    <a:pt x="132993" y="6500"/>
                  </a:lnTo>
                  <a:lnTo>
                    <a:pt x="89810" y="24830"/>
                  </a:lnTo>
                  <a:lnTo>
                    <a:pt x="53159" y="53231"/>
                  </a:lnTo>
                  <a:lnTo>
                    <a:pt x="24800" y="89946"/>
                  </a:lnTo>
                  <a:lnTo>
                    <a:pt x="6493" y="133219"/>
                  </a:lnTo>
                  <a:lnTo>
                    <a:pt x="0" y="181290"/>
                  </a:lnTo>
                  <a:lnTo>
                    <a:pt x="0" y="2172708"/>
                  </a:lnTo>
                  <a:lnTo>
                    <a:pt x="6493" y="2220780"/>
                  </a:lnTo>
                  <a:lnTo>
                    <a:pt x="24800" y="2264052"/>
                  </a:lnTo>
                  <a:lnTo>
                    <a:pt x="53159" y="2300768"/>
                  </a:lnTo>
                  <a:lnTo>
                    <a:pt x="89810" y="2329169"/>
                  </a:lnTo>
                  <a:lnTo>
                    <a:pt x="132993" y="2347499"/>
                  </a:lnTo>
                  <a:lnTo>
                    <a:pt x="180947" y="2353999"/>
                  </a:lnTo>
                  <a:lnTo>
                    <a:pt x="2353656" y="2353999"/>
                  </a:lnTo>
                  <a:lnTo>
                    <a:pt x="2401730" y="2347499"/>
                  </a:lnTo>
                  <a:lnTo>
                    <a:pt x="2445003" y="2329169"/>
                  </a:lnTo>
                  <a:lnTo>
                    <a:pt x="2481718" y="2300768"/>
                  </a:lnTo>
                  <a:lnTo>
                    <a:pt x="2510119" y="2264052"/>
                  </a:lnTo>
                  <a:lnTo>
                    <a:pt x="2528448" y="2220780"/>
                  </a:lnTo>
                  <a:lnTo>
                    <a:pt x="2534948" y="2172708"/>
                  </a:lnTo>
                  <a:lnTo>
                    <a:pt x="2534948" y="181290"/>
                  </a:lnTo>
                  <a:lnTo>
                    <a:pt x="2528448" y="133219"/>
                  </a:lnTo>
                  <a:lnTo>
                    <a:pt x="2510119" y="89946"/>
                  </a:lnTo>
                  <a:lnTo>
                    <a:pt x="2481718" y="53231"/>
                  </a:lnTo>
                  <a:lnTo>
                    <a:pt x="2445003" y="24830"/>
                  </a:lnTo>
                  <a:lnTo>
                    <a:pt x="2401730" y="6500"/>
                  </a:lnTo>
                  <a:lnTo>
                    <a:pt x="2353656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0">
              <a:extLst>
                <a:ext uri="{FF2B5EF4-FFF2-40B4-BE49-F238E27FC236}">
                  <a16:creationId xmlns:a16="http://schemas.microsoft.com/office/drawing/2014/main" id="{2FE1F398-C608-F64B-BE3C-33F265A8D893}"/>
                </a:ext>
              </a:extLst>
            </p:cNvPr>
            <p:cNvSpPr/>
            <p:nvPr/>
          </p:nvSpPr>
          <p:spPr>
            <a:xfrm>
              <a:off x="16906552" y="4392216"/>
              <a:ext cx="905510" cy="271780"/>
            </a:xfrm>
            <a:custGeom>
              <a:avLst/>
              <a:gdLst/>
              <a:ahLst/>
              <a:cxnLst/>
              <a:rect l="l" t="t" r="r" b="b"/>
              <a:pathLst>
                <a:path w="905509" h="271779">
                  <a:moveTo>
                    <a:pt x="769568" y="0"/>
                  </a:moveTo>
                  <a:lnTo>
                    <a:pt x="135755" y="0"/>
                  </a:lnTo>
                  <a:lnTo>
                    <a:pt x="93868" y="7151"/>
                  </a:lnTo>
                  <a:lnTo>
                    <a:pt x="56730" y="26884"/>
                  </a:lnTo>
                  <a:lnTo>
                    <a:pt x="26959" y="56616"/>
                  </a:lnTo>
                  <a:lnTo>
                    <a:pt x="7176" y="93766"/>
                  </a:lnTo>
                  <a:lnTo>
                    <a:pt x="0" y="135750"/>
                  </a:lnTo>
                  <a:lnTo>
                    <a:pt x="7176" y="177644"/>
                  </a:lnTo>
                  <a:lnTo>
                    <a:pt x="26959" y="214802"/>
                  </a:lnTo>
                  <a:lnTo>
                    <a:pt x="56730" y="244598"/>
                  </a:lnTo>
                  <a:lnTo>
                    <a:pt x="93868" y="264403"/>
                  </a:lnTo>
                  <a:lnTo>
                    <a:pt x="135755" y="271588"/>
                  </a:lnTo>
                  <a:lnTo>
                    <a:pt x="769568" y="271588"/>
                  </a:lnTo>
                  <a:lnTo>
                    <a:pt x="811495" y="264403"/>
                  </a:lnTo>
                  <a:lnTo>
                    <a:pt x="848658" y="244598"/>
                  </a:lnTo>
                  <a:lnTo>
                    <a:pt x="878441" y="214802"/>
                  </a:lnTo>
                  <a:lnTo>
                    <a:pt x="898229" y="177644"/>
                  </a:lnTo>
                  <a:lnTo>
                    <a:pt x="905406" y="135750"/>
                  </a:lnTo>
                  <a:lnTo>
                    <a:pt x="898229" y="93766"/>
                  </a:lnTo>
                  <a:lnTo>
                    <a:pt x="878441" y="56616"/>
                  </a:lnTo>
                  <a:lnTo>
                    <a:pt x="848658" y="26884"/>
                  </a:lnTo>
                  <a:lnTo>
                    <a:pt x="811495" y="7151"/>
                  </a:lnTo>
                  <a:lnTo>
                    <a:pt x="769568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11">
              <a:extLst>
                <a:ext uri="{FF2B5EF4-FFF2-40B4-BE49-F238E27FC236}">
                  <a16:creationId xmlns:a16="http://schemas.microsoft.com/office/drawing/2014/main" id="{201B2CBB-9712-5546-B81B-B685CB27CC17}"/>
                </a:ext>
              </a:extLst>
            </p:cNvPr>
            <p:cNvSpPr/>
            <p:nvPr/>
          </p:nvSpPr>
          <p:spPr>
            <a:xfrm>
              <a:off x="15729553" y="6293336"/>
              <a:ext cx="3440429" cy="1086485"/>
            </a:xfrm>
            <a:custGeom>
              <a:avLst/>
              <a:gdLst/>
              <a:ahLst/>
              <a:cxnLst/>
              <a:rect l="l" t="t" r="r" b="b"/>
              <a:pathLst>
                <a:path w="3440430" h="1086484">
                  <a:moveTo>
                    <a:pt x="2897178" y="0"/>
                  </a:moveTo>
                  <a:lnTo>
                    <a:pt x="0" y="0"/>
                  </a:lnTo>
                  <a:lnTo>
                    <a:pt x="0" y="180943"/>
                  </a:lnTo>
                  <a:lnTo>
                    <a:pt x="2897178" y="180943"/>
                  </a:lnTo>
                  <a:lnTo>
                    <a:pt x="2946089" y="184264"/>
                  </a:lnTo>
                  <a:lnTo>
                    <a:pt x="2993060" y="193936"/>
                  </a:lnTo>
                  <a:lnTo>
                    <a:pt x="3037649" y="209518"/>
                  </a:lnTo>
                  <a:lnTo>
                    <a:pt x="3079416" y="230571"/>
                  </a:lnTo>
                  <a:lnTo>
                    <a:pt x="3117921" y="256654"/>
                  </a:lnTo>
                  <a:lnTo>
                    <a:pt x="3152722" y="287329"/>
                  </a:lnTo>
                  <a:lnTo>
                    <a:pt x="3183378" y="322156"/>
                  </a:lnTo>
                  <a:lnTo>
                    <a:pt x="3209449" y="360695"/>
                  </a:lnTo>
                  <a:lnTo>
                    <a:pt x="3230494" y="402506"/>
                  </a:lnTo>
                  <a:lnTo>
                    <a:pt x="3246071" y="447150"/>
                  </a:lnTo>
                  <a:lnTo>
                    <a:pt x="3255741" y="494187"/>
                  </a:lnTo>
                  <a:lnTo>
                    <a:pt x="3259063" y="543177"/>
                  </a:lnTo>
                  <a:lnTo>
                    <a:pt x="3255741" y="592087"/>
                  </a:lnTo>
                  <a:lnTo>
                    <a:pt x="3246071" y="639057"/>
                  </a:lnTo>
                  <a:lnTo>
                    <a:pt x="3230494" y="683646"/>
                  </a:lnTo>
                  <a:lnTo>
                    <a:pt x="3209449" y="725414"/>
                  </a:lnTo>
                  <a:lnTo>
                    <a:pt x="3183378" y="763919"/>
                  </a:lnTo>
                  <a:lnTo>
                    <a:pt x="3152722" y="798720"/>
                  </a:lnTo>
                  <a:lnTo>
                    <a:pt x="3117921" y="829377"/>
                  </a:lnTo>
                  <a:lnTo>
                    <a:pt x="3079416" y="855448"/>
                  </a:lnTo>
                  <a:lnTo>
                    <a:pt x="3037649" y="876493"/>
                  </a:lnTo>
                  <a:lnTo>
                    <a:pt x="2993060" y="892071"/>
                  </a:lnTo>
                  <a:lnTo>
                    <a:pt x="2946089" y="901742"/>
                  </a:lnTo>
                  <a:lnTo>
                    <a:pt x="2897178" y="905063"/>
                  </a:lnTo>
                  <a:lnTo>
                    <a:pt x="0" y="905063"/>
                  </a:lnTo>
                  <a:lnTo>
                    <a:pt x="0" y="1086354"/>
                  </a:lnTo>
                  <a:lnTo>
                    <a:pt x="2897178" y="1086354"/>
                  </a:lnTo>
                  <a:lnTo>
                    <a:pt x="2943864" y="1084350"/>
                  </a:lnTo>
                  <a:lnTo>
                    <a:pt x="2989481" y="1078449"/>
                  </a:lnTo>
                  <a:lnTo>
                    <a:pt x="3033864" y="1068818"/>
                  </a:lnTo>
                  <a:lnTo>
                    <a:pt x="3076847" y="1055623"/>
                  </a:lnTo>
                  <a:lnTo>
                    <a:pt x="3118263" y="1039030"/>
                  </a:lnTo>
                  <a:lnTo>
                    <a:pt x="3157945" y="1019206"/>
                  </a:lnTo>
                  <a:lnTo>
                    <a:pt x="3195728" y="996317"/>
                  </a:lnTo>
                  <a:lnTo>
                    <a:pt x="3231444" y="970530"/>
                  </a:lnTo>
                  <a:lnTo>
                    <a:pt x="3264928" y="942011"/>
                  </a:lnTo>
                  <a:lnTo>
                    <a:pt x="3296012" y="910927"/>
                  </a:lnTo>
                  <a:lnTo>
                    <a:pt x="3324532" y="877443"/>
                  </a:lnTo>
                  <a:lnTo>
                    <a:pt x="3350319" y="841727"/>
                  </a:lnTo>
                  <a:lnTo>
                    <a:pt x="3373207" y="803944"/>
                  </a:lnTo>
                  <a:lnTo>
                    <a:pt x="3393032" y="764262"/>
                  </a:lnTo>
                  <a:lnTo>
                    <a:pt x="3409624" y="722846"/>
                  </a:lnTo>
                  <a:lnTo>
                    <a:pt x="3422820" y="679863"/>
                  </a:lnTo>
                  <a:lnTo>
                    <a:pt x="3432451" y="635480"/>
                  </a:lnTo>
                  <a:lnTo>
                    <a:pt x="3438352" y="589862"/>
                  </a:lnTo>
                  <a:lnTo>
                    <a:pt x="3440355" y="543177"/>
                  </a:lnTo>
                  <a:lnTo>
                    <a:pt x="3438352" y="496479"/>
                  </a:lnTo>
                  <a:lnTo>
                    <a:pt x="3432451" y="450852"/>
                  </a:lnTo>
                  <a:lnTo>
                    <a:pt x="3422820" y="406461"/>
                  </a:lnTo>
                  <a:lnTo>
                    <a:pt x="3409624" y="363473"/>
                  </a:lnTo>
                  <a:lnTo>
                    <a:pt x="3393032" y="322054"/>
                  </a:lnTo>
                  <a:lnTo>
                    <a:pt x="3373207" y="282371"/>
                  </a:lnTo>
                  <a:lnTo>
                    <a:pt x="3350319" y="244588"/>
                  </a:lnTo>
                  <a:lnTo>
                    <a:pt x="3324532" y="208873"/>
                  </a:lnTo>
                  <a:lnTo>
                    <a:pt x="3296012" y="175392"/>
                  </a:lnTo>
                  <a:lnTo>
                    <a:pt x="3264928" y="144311"/>
                  </a:lnTo>
                  <a:lnTo>
                    <a:pt x="3231444" y="115796"/>
                  </a:lnTo>
                  <a:lnTo>
                    <a:pt x="3195728" y="90014"/>
                  </a:lnTo>
                  <a:lnTo>
                    <a:pt x="3157945" y="67129"/>
                  </a:lnTo>
                  <a:lnTo>
                    <a:pt x="3118263" y="47310"/>
                  </a:lnTo>
                  <a:lnTo>
                    <a:pt x="3076847" y="30721"/>
                  </a:lnTo>
                  <a:lnTo>
                    <a:pt x="3033864" y="17530"/>
                  </a:lnTo>
                  <a:lnTo>
                    <a:pt x="2989481" y="7902"/>
                  </a:lnTo>
                  <a:lnTo>
                    <a:pt x="2943864" y="2003"/>
                  </a:lnTo>
                  <a:lnTo>
                    <a:pt x="2897178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2">
              <a:extLst>
                <a:ext uri="{FF2B5EF4-FFF2-40B4-BE49-F238E27FC236}">
                  <a16:creationId xmlns:a16="http://schemas.microsoft.com/office/drawing/2014/main" id="{77312C4E-6ED1-D649-904A-9F4E1392C2FA}"/>
                </a:ext>
              </a:extLst>
            </p:cNvPr>
            <p:cNvSpPr/>
            <p:nvPr/>
          </p:nvSpPr>
          <p:spPr>
            <a:xfrm>
              <a:off x="12438102" y="6383633"/>
              <a:ext cx="3350260" cy="905510"/>
            </a:xfrm>
            <a:custGeom>
              <a:avLst/>
              <a:gdLst/>
              <a:ahLst/>
              <a:cxnLst/>
              <a:rect l="l" t="t" r="r" b="b"/>
              <a:pathLst>
                <a:path w="3350259" h="905509">
                  <a:moveTo>
                    <a:pt x="3349709" y="0"/>
                  </a:moveTo>
                  <a:lnTo>
                    <a:pt x="452530" y="0"/>
                  </a:lnTo>
                  <a:lnTo>
                    <a:pt x="405714" y="2299"/>
                  </a:lnTo>
                  <a:lnTo>
                    <a:pt x="360375" y="9058"/>
                  </a:lnTo>
                  <a:lnTo>
                    <a:pt x="316727" y="20062"/>
                  </a:lnTo>
                  <a:lnTo>
                    <a:pt x="274983" y="35100"/>
                  </a:lnTo>
                  <a:lnTo>
                    <a:pt x="235355" y="53959"/>
                  </a:lnTo>
                  <a:lnTo>
                    <a:pt x="198056" y="76427"/>
                  </a:lnTo>
                  <a:lnTo>
                    <a:pt x="163299" y="102291"/>
                  </a:lnTo>
                  <a:lnTo>
                    <a:pt x="131297" y="131340"/>
                  </a:lnTo>
                  <a:lnTo>
                    <a:pt x="102262" y="163360"/>
                  </a:lnTo>
                  <a:lnTo>
                    <a:pt x="76408" y="198140"/>
                  </a:lnTo>
                  <a:lnTo>
                    <a:pt x="53948" y="235468"/>
                  </a:lnTo>
                  <a:lnTo>
                    <a:pt x="35094" y="275130"/>
                  </a:lnTo>
                  <a:lnTo>
                    <a:pt x="20060" y="316914"/>
                  </a:lnTo>
                  <a:lnTo>
                    <a:pt x="9057" y="360609"/>
                  </a:lnTo>
                  <a:lnTo>
                    <a:pt x="2299" y="406001"/>
                  </a:lnTo>
                  <a:lnTo>
                    <a:pt x="0" y="452879"/>
                  </a:lnTo>
                  <a:lnTo>
                    <a:pt x="2299" y="499696"/>
                  </a:lnTo>
                  <a:lnTo>
                    <a:pt x="9057" y="545034"/>
                  </a:lnTo>
                  <a:lnTo>
                    <a:pt x="20060" y="588683"/>
                  </a:lnTo>
                  <a:lnTo>
                    <a:pt x="35094" y="630427"/>
                  </a:lnTo>
                  <a:lnTo>
                    <a:pt x="53948" y="670056"/>
                  </a:lnTo>
                  <a:lnTo>
                    <a:pt x="76408" y="707355"/>
                  </a:lnTo>
                  <a:lnTo>
                    <a:pt x="102262" y="742112"/>
                  </a:lnTo>
                  <a:lnTo>
                    <a:pt x="131297" y="774114"/>
                  </a:lnTo>
                  <a:lnTo>
                    <a:pt x="163299" y="803148"/>
                  </a:lnTo>
                  <a:lnTo>
                    <a:pt x="198056" y="829002"/>
                  </a:lnTo>
                  <a:lnTo>
                    <a:pt x="235355" y="851462"/>
                  </a:lnTo>
                  <a:lnTo>
                    <a:pt x="274983" y="870316"/>
                  </a:lnTo>
                  <a:lnTo>
                    <a:pt x="316727" y="885351"/>
                  </a:lnTo>
                  <a:lnTo>
                    <a:pt x="360375" y="896353"/>
                  </a:lnTo>
                  <a:lnTo>
                    <a:pt x="405714" y="903111"/>
                  </a:lnTo>
                  <a:lnTo>
                    <a:pt x="452530" y="905411"/>
                  </a:lnTo>
                  <a:lnTo>
                    <a:pt x="3349709" y="905411"/>
                  </a:lnTo>
                  <a:lnTo>
                    <a:pt x="3349709" y="0"/>
                  </a:lnTo>
                  <a:close/>
                </a:path>
              </a:pathLst>
            </a:custGeom>
            <a:solidFill>
              <a:srgbClr val="B0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3">
              <a:extLst>
                <a:ext uri="{FF2B5EF4-FFF2-40B4-BE49-F238E27FC236}">
                  <a16:creationId xmlns:a16="http://schemas.microsoft.com/office/drawing/2014/main" id="{1E215911-2418-6640-B1CC-B597115C1EA5}"/>
                </a:ext>
              </a:extLst>
            </p:cNvPr>
            <p:cNvSpPr/>
            <p:nvPr/>
          </p:nvSpPr>
          <p:spPr>
            <a:xfrm>
              <a:off x="15063342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93" y="0"/>
                  </a:moveTo>
                  <a:lnTo>
                    <a:pt x="221765" y="4240"/>
                  </a:lnTo>
                  <a:lnTo>
                    <a:pt x="175281" y="16519"/>
                  </a:lnTo>
                  <a:lnTo>
                    <a:pt x="132812" y="36169"/>
                  </a:lnTo>
                  <a:lnTo>
                    <a:pt x="95032" y="62526"/>
                  </a:lnTo>
                  <a:lnTo>
                    <a:pt x="62614" y="94922"/>
                  </a:lnTo>
                  <a:lnTo>
                    <a:pt x="36229" y="132692"/>
                  </a:lnTo>
                  <a:lnTo>
                    <a:pt x="16550" y="175171"/>
                  </a:lnTo>
                  <a:lnTo>
                    <a:pt x="4249" y="221691"/>
                  </a:lnTo>
                  <a:lnTo>
                    <a:pt x="0" y="271588"/>
                  </a:lnTo>
                  <a:lnTo>
                    <a:pt x="4249" y="321393"/>
                  </a:lnTo>
                  <a:lnTo>
                    <a:pt x="16550" y="367865"/>
                  </a:lnTo>
                  <a:lnTo>
                    <a:pt x="36229" y="410329"/>
                  </a:lnTo>
                  <a:lnTo>
                    <a:pt x="62614" y="448111"/>
                  </a:lnTo>
                  <a:lnTo>
                    <a:pt x="95032" y="480536"/>
                  </a:lnTo>
                  <a:lnTo>
                    <a:pt x="132812" y="506929"/>
                  </a:lnTo>
                  <a:lnTo>
                    <a:pt x="175281" y="526617"/>
                  </a:lnTo>
                  <a:lnTo>
                    <a:pt x="221765" y="538924"/>
                  </a:lnTo>
                  <a:lnTo>
                    <a:pt x="271593" y="543177"/>
                  </a:lnTo>
                  <a:lnTo>
                    <a:pt x="321487" y="538924"/>
                  </a:lnTo>
                  <a:lnTo>
                    <a:pt x="368006" y="526617"/>
                  </a:lnTo>
                  <a:lnTo>
                    <a:pt x="410483" y="506929"/>
                  </a:lnTo>
                  <a:lnTo>
                    <a:pt x="448253" y="480536"/>
                  </a:lnTo>
                  <a:lnTo>
                    <a:pt x="480649" y="448111"/>
                  </a:lnTo>
                  <a:lnTo>
                    <a:pt x="507006" y="410329"/>
                  </a:lnTo>
                  <a:lnTo>
                    <a:pt x="526657" y="367865"/>
                  </a:lnTo>
                  <a:lnTo>
                    <a:pt x="528237" y="361886"/>
                  </a:lnTo>
                  <a:lnTo>
                    <a:pt x="271593" y="361886"/>
                  </a:lnTo>
                  <a:lnTo>
                    <a:pt x="234566" y="355415"/>
                  </a:lnTo>
                  <a:lnTo>
                    <a:pt x="206072" y="337106"/>
                  </a:lnTo>
                  <a:lnTo>
                    <a:pt x="187763" y="308612"/>
                  </a:lnTo>
                  <a:lnTo>
                    <a:pt x="181292" y="271588"/>
                  </a:lnTo>
                  <a:lnTo>
                    <a:pt x="187763" y="234509"/>
                  </a:lnTo>
                  <a:lnTo>
                    <a:pt x="206072" y="205896"/>
                  </a:lnTo>
                  <a:lnTo>
                    <a:pt x="234566" y="187468"/>
                  </a:lnTo>
                  <a:lnTo>
                    <a:pt x="271593" y="180943"/>
                  </a:lnTo>
                  <a:lnTo>
                    <a:pt x="528180" y="180943"/>
                  </a:lnTo>
                  <a:lnTo>
                    <a:pt x="526657" y="175171"/>
                  </a:lnTo>
                  <a:lnTo>
                    <a:pt x="507006" y="132692"/>
                  </a:lnTo>
                  <a:lnTo>
                    <a:pt x="480649" y="94922"/>
                  </a:lnTo>
                  <a:lnTo>
                    <a:pt x="448253" y="62526"/>
                  </a:lnTo>
                  <a:lnTo>
                    <a:pt x="410483" y="36169"/>
                  </a:lnTo>
                  <a:lnTo>
                    <a:pt x="368006" y="16519"/>
                  </a:lnTo>
                  <a:lnTo>
                    <a:pt x="321487" y="4240"/>
                  </a:lnTo>
                  <a:lnTo>
                    <a:pt x="271593" y="0"/>
                  </a:lnTo>
                  <a:close/>
                </a:path>
                <a:path w="543559" h="543559">
                  <a:moveTo>
                    <a:pt x="528180" y="180943"/>
                  </a:moveTo>
                  <a:lnTo>
                    <a:pt x="271593" y="180943"/>
                  </a:lnTo>
                  <a:lnTo>
                    <a:pt x="308670" y="187468"/>
                  </a:lnTo>
                  <a:lnTo>
                    <a:pt x="337284" y="205896"/>
                  </a:lnTo>
                  <a:lnTo>
                    <a:pt x="355714" y="234509"/>
                  </a:lnTo>
                  <a:lnTo>
                    <a:pt x="362240" y="271588"/>
                  </a:lnTo>
                  <a:lnTo>
                    <a:pt x="355714" y="308612"/>
                  </a:lnTo>
                  <a:lnTo>
                    <a:pt x="337284" y="337106"/>
                  </a:lnTo>
                  <a:lnTo>
                    <a:pt x="308670" y="355415"/>
                  </a:lnTo>
                  <a:lnTo>
                    <a:pt x="271593" y="361886"/>
                  </a:lnTo>
                  <a:lnTo>
                    <a:pt x="528237" y="361886"/>
                  </a:lnTo>
                  <a:lnTo>
                    <a:pt x="538936" y="321393"/>
                  </a:lnTo>
                  <a:lnTo>
                    <a:pt x="543177" y="271588"/>
                  </a:lnTo>
                  <a:lnTo>
                    <a:pt x="538936" y="221691"/>
                  </a:lnTo>
                  <a:lnTo>
                    <a:pt x="528180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14">
              <a:extLst>
                <a:ext uri="{FF2B5EF4-FFF2-40B4-BE49-F238E27FC236}">
                  <a16:creationId xmlns:a16="http://schemas.microsoft.com/office/drawing/2014/main" id="{E0186E62-31D3-B948-B32A-1B2358F38E45}"/>
                </a:ext>
              </a:extLst>
            </p:cNvPr>
            <p:cNvSpPr/>
            <p:nvPr/>
          </p:nvSpPr>
          <p:spPr>
            <a:xfrm>
              <a:off x="14248581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83" y="0"/>
                  </a:moveTo>
                  <a:lnTo>
                    <a:pt x="221777" y="4240"/>
                  </a:lnTo>
                  <a:lnTo>
                    <a:pt x="175305" y="16519"/>
                  </a:lnTo>
                  <a:lnTo>
                    <a:pt x="132842" y="36169"/>
                  </a:lnTo>
                  <a:lnTo>
                    <a:pt x="95061" y="62526"/>
                  </a:lnTo>
                  <a:lnTo>
                    <a:pt x="62637" y="94922"/>
                  </a:lnTo>
                  <a:lnTo>
                    <a:pt x="36245" y="132692"/>
                  </a:lnTo>
                  <a:lnTo>
                    <a:pt x="16558" y="175171"/>
                  </a:lnTo>
                  <a:lnTo>
                    <a:pt x="4252" y="221691"/>
                  </a:lnTo>
                  <a:lnTo>
                    <a:pt x="0" y="271588"/>
                  </a:lnTo>
                  <a:lnTo>
                    <a:pt x="4252" y="321393"/>
                  </a:lnTo>
                  <a:lnTo>
                    <a:pt x="16558" y="367865"/>
                  </a:lnTo>
                  <a:lnTo>
                    <a:pt x="36245" y="410329"/>
                  </a:lnTo>
                  <a:lnTo>
                    <a:pt x="62637" y="448111"/>
                  </a:lnTo>
                  <a:lnTo>
                    <a:pt x="95061" y="480536"/>
                  </a:lnTo>
                  <a:lnTo>
                    <a:pt x="132842" y="506929"/>
                  </a:lnTo>
                  <a:lnTo>
                    <a:pt x="175305" y="526617"/>
                  </a:lnTo>
                  <a:lnTo>
                    <a:pt x="221777" y="538924"/>
                  </a:lnTo>
                  <a:lnTo>
                    <a:pt x="271583" y="543177"/>
                  </a:lnTo>
                  <a:lnTo>
                    <a:pt x="321480" y="538924"/>
                  </a:lnTo>
                  <a:lnTo>
                    <a:pt x="368001" y="526617"/>
                  </a:lnTo>
                  <a:lnTo>
                    <a:pt x="410480" y="506929"/>
                  </a:lnTo>
                  <a:lnTo>
                    <a:pt x="448251" y="480536"/>
                  </a:lnTo>
                  <a:lnTo>
                    <a:pt x="480649" y="448111"/>
                  </a:lnTo>
                  <a:lnTo>
                    <a:pt x="507006" y="410329"/>
                  </a:lnTo>
                  <a:lnTo>
                    <a:pt x="526657" y="367865"/>
                  </a:lnTo>
                  <a:lnTo>
                    <a:pt x="528237" y="361886"/>
                  </a:lnTo>
                  <a:lnTo>
                    <a:pt x="271583" y="361886"/>
                  </a:lnTo>
                  <a:lnTo>
                    <a:pt x="234560" y="355415"/>
                  </a:lnTo>
                  <a:lnTo>
                    <a:pt x="206065" y="337106"/>
                  </a:lnTo>
                  <a:lnTo>
                    <a:pt x="187754" y="308612"/>
                  </a:lnTo>
                  <a:lnTo>
                    <a:pt x="181282" y="271588"/>
                  </a:lnTo>
                  <a:lnTo>
                    <a:pt x="187754" y="234509"/>
                  </a:lnTo>
                  <a:lnTo>
                    <a:pt x="206065" y="205896"/>
                  </a:lnTo>
                  <a:lnTo>
                    <a:pt x="234560" y="187468"/>
                  </a:lnTo>
                  <a:lnTo>
                    <a:pt x="271583" y="180943"/>
                  </a:lnTo>
                  <a:lnTo>
                    <a:pt x="528180" y="180943"/>
                  </a:lnTo>
                  <a:lnTo>
                    <a:pt x="526657" y="175171"/>
                  </a:lnTo>
                  <a:lnTo>
                    <a:pt x="507006" y="132692"/>
                  </a:lnTo>
                  <a:lnTo>
                    <a:pt x="480649" y="94922"/>
                  </a:lnTo>
                  <a:lnTo>
                    <a:pt x="448251" y="62526"/>
                  </a:lnTo>
                  <a:lnTo>
                    <a:pt x="410480" y="36169"/>
                  </a:lnTo>
                  <a:lnTo>
                    <a:pt x="368001" y="16519"/>
                  </a:lnTo>
                  <a:lnTo>
                    <a:pt x="321480" y="4240"/>
                  </a:lnTo>
                  <a:lnTo>
                    <a:pt x="271583" y="0"/>
                  </a:lnTo>
                  <a:close/>
                </a:path>
                <a:path w="543559" h="543559">
                  <a:moveTo>
                    <a:pt x="528180" y="180943"/>
                  </a:moveTo>
                  <a:lnTo>
                    <a:pt x="271583" y="180943"/>
                  </a:lnTo>
                  <a:lnTo>
                    <a:pt x="308664" y="187468"/>
                  </a:lnTo>
                  <a:lnTo>
                    <a:pt x="337277" y="205896"/>
                  </a:lnTo>
                  <a:lnTo>
                    <a:pt x="355705" y="234509"/>
                  </a:lnTo>
                  <a:lnTo>
                    <a:pt x="362229" y="271588"/>
                  </a:lnTo>
                  <a:lnTo>
                    <a:pt x="355705" y="308612"/>
                  </a:lnTo>
                  <a:lnTo>
                    <a:pt x="337277" y="337106"/>
                  </a:lnTo>
                  <a:lnTo>
                    <a:pt x="308664" y="355415"/>
                  </a:lnTo>
                  <a:lnTo>
                    <a:pt x="271583" y="361886"/>
                  </a:lnTo>
                  <a:lnTo>
                    <a:pt x="528237" y="361886"/>
                  </a:lnTo>
                  <a:lnTo>
                    <a:pt x="538936" y="321393"/>
                  </a:lnTo>
                  <a:lnTo>
                    <a:pt x="543177" y="271588"/>
                  </a:lnTo>
                  <a:lnTo>
                    <a:pt x="538936" y="221691"/>
                  </a:lnTo>
                  <a:lnTo>
                    <a:pt x="528180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5">
              <a:extLst>
                <a:ext uri="{FF2B5EF4-FFF2-40B4-BE49-F238E27FC236}">
                  <a16:creationId xmlns:a16="http://schemas.microsoft.com/office/drawing/2014/main" id="{C4A78C7E-92B5-3145-8DDB-02DD3EEF72CB}"/>
                </a:ext>
              </a:extLst>
            </p:cNvPr>
            <p:cNvSpPr/>
            <p:nvPr/>
          </p:nvSpPr>
          <p:spPr>
            <a:xfrm>
              <a:off x="12619050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83" y="0"/>
                  </a:moveTo>
                  <a:lnTo>
                    <a:pt x="221777" y="4240"/>
                  </a:lnTo>
                  <a:lnTo>
                    <a:pt x="175305" y="16519"/>
                  </a:lnTo>
                  <a:lnTo>
                    <a:pt x="132842" y="36169"/>
                  </a:lnTo>
                  <a:lnTo>
                    <a:pt x="95061" y="62526"/>
                  </a:lnTo>
                  <a:lnTo>
                    <a:pt x="62637" y="94922"/>
                  </a:lnTo>
                  <a:lnTo>
                    <a:pt x="36245" y="132692"/>
                  </a:lnTo>
                  <a:lnTo>
                    <a:pt x="16558" y="175171"/>
                  </a:lnTo>
                  <a:lnTo>
                    <a:pt x="4252" y="221691"/>
                  </a:lnTo>
                  <a:lnTo>
                    <a:pt x="0" y="271588"/>
                  </a:lnTo>
                  <a:lnTo>
                    <a:pt x="4252" y="321393"/>
                  </a:lnTo>
                  <a:lnTo>
                    <a:pt x="16558" y="367865"/>
                  </a:lnTo>
                  <a:lnTo>
                    <a:pt x="36245" y="410329"/>
                  </a:lnTo>
                  <a:lnTo>
                    <a:pt x="62637" y="448111"/>
                  </a:lnTo>
                  <a:lnTo>
                    <a:pt x="95061" y="480536"/>
                  </a:lnTo>
                  <a:lnTo>
                    <a:pt x="132842" y="506929"/>
                  </a:lnTo>
                  <a:lnTo>
                    <a:pt x="175305" y="526617"/>
                  </a:lnTo>
                  <a:lnTo>
                    <a:pt x="221777" y="538924"/>
                  </a:lnTo>
                  <a:lnTo>
                    <a:pt x="271583" y="543177"/>
                  </a:lnTo>
                  <a:lnTo>
                    <a:pt x="321480" y="538924"/>
                  </a:lnTo>
                  <a:lnTo>
                    <a:pt x="368001" y="526617"/>
                  </a:lnTo>
                  <a:lnTo>
                    <a:pt x="410480" y="506929"/>
                  </a:lnTo>
                  <a:lnTo>
                    <a:pt x="448251" y="480536"/>
                  </a:lnTo>
                  <a:lnTo>
                    <a:pt x="480649" y="448111"/>
                  </a:lnTo>
                  <a:lnTo>
                    <a:pt x="507006" y="410329"/>
                  </a:lnTo>
                  <a:lnTo>
                    <a:pt x="526657" y="367865"/>
                  </a:lnTo>
                  <a:lnTo>
                    <a:pt x="528237" y="361886"/>
                  </a:lnTo>
                  <a:lnTo>
                    <a:pt x="271583" y="361886"/>
                  </a:lnTo>
                  <a:lnTo>
                    <a:pt x="234560" y="355415"/>
                  </a:lnTo>
                  <a:lnTo>
                    <a:pt x="206065" y="337106"/>
                  </a:lnTo>
                  <a:lnTo>
                    <a:pt x="187754" y="308612"/>
                  </a:lnTo>
                  <a:lnTo>
                    <a:pt x="181282" y="271588"/>
                  </a:lnTo>
                  <a:lnTo>
                    <a:pt x="187754" y="234509"/>
                  </a:lnTo>
                  <a:lnTo>
                    <a:pt x="206065" y="205896"/>
                  </a:lnTo>
                  <a:lnTo>
                    <a:pt x="234560" y="187468"/>
                  </a:lnTo>
                  <a:lnTo>
                    <a:pt x="271583" y="180943"/>
                  </a:lnTo>
                  <a:lnTo>
                    <a:pt x="528180" y="180943"/>
                  </a:lnTo>
                  <a:lnTo>
                    <a:pt x="526657" y="175171"/>
                  </a:lnTo>
                  <a:lnTo>
                    <a:pt x="507006" y="132692"/>
                  </a:lnTo>
                  <a:lnTo>
                    <a:pt x="480649" y="94922"/>
                  </a:lnTo>
                  <a:lnTo>
                    <a:pt x="448251" y="62526"/>
                  </a:lnTo>
                  <a:lnTo>
                    <a:pt x="410480" y="36169"/>
                  </a:lnTo>
                  <a:lnTo>
                    <a:pt x="368001" y="16519"/>
                  </a:lnTo>
                  <a:lnTo>
                    <a:pt x="321480" y="4240"/>
                  </a:lnTo>
                  <a:lnTo>
                    <a:pt x="271583" y="0"/>
                  </a:lnTo>
                  <a:close/>
                </a:path>
                <a:path w="543559" h="543559">
                  <a:moveTo>
                    <a:pt x="528180" y="180943"/>
                  </a:moveTo>
                  <a:lnTo>
                    <a:pt x="271583" y="180943"/>
                  </a:lnTo>
                  <a:lnTo>
                    <a:pt x="308664" y="187468"/>
                  </a:lnTo>
                  <a:lnTo>
                    <a:pt x="337277" y="205896"/>
                  </a:lnTo>
                  <a:lnTo>
                    <a:pt x="355705" y="234509"/>
                  </a:lnTo>
                  <a:lnTo>
                    <a:pt x="362229" y="271588"/>
                  </a:lnTo>
                  <a:lnTo>
                    <a:pt x="355705" y="308612"/>
                  </a:lnTo>
                  <a:lnTo>
                    <a:pt x="337277" y="337106"/>
                  </a:lnTo>
                  <a:lnTo>
                    <a:pt x="308664" y="355415"/>
                  </a:lnTo>
                  <a:lnTo>
                    <a:pt x="271583" y="361886"/>
                  </a:lnTo>
                  <a:lnTo>
                    <a:pt x="528237" y="361886"/>
                  </a:lnTo>
                  <a:lnTo>
                    <a:pt x="538936" y="321393"/>
                  </a:lnTo>
                  <a:lnTo>
                    <a:pt x="543177" y="271588"/>
                  </a:lnTo>
                  <a:lnTo>
                    <a:pt x="538936" y="221691"/>
                  </a:lnTo>
                  <a:lnTo>
                    <a:pt x="528180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6">
              <a:extLst>
                <a:ext uri="{FF2B5EF4-FFF2-40B4-BE49-F238E27FC236}">
                  <a16:creationId xmlns:a16="http://schemas.microsoft.com/office/drawing/2014/main" id="{DEC80F95-1891-0D4E-8E2A-9B9AD5A04217}"/>
                </a:ext>
              </a:extLst>
            </p:cNvPr>
            <p:cNvSpPr/>
            <p:nvPr/>
          </p:nvSpPr>
          <p:spPr>
            <a:xfrm>
              <a:off x="13433811" y="6564924"/>
              <a:ext cx="543560" cy="543560"/>
            </a:xfrm>
            <a:custGeom>
              <a:avLst/>
              <a:gdLst/>
              <a:ahLst/>
              <a:cxnLst/>
              <a:rect l="l" t="t" r="r" b="b"/>
              <a:pathLst>
                <a:path w="543559" h="543559">
                  <a:moveTo>
                    <a:pt x="271593" y="0"/>
                  </a:moveTo>
                  <a:lnTo>
                    <a:pt x="221765" y="4240"/>
                  </a:lnTo>
                  <a:lnTo>
                    <a:pt x="175281" y="16519"/>
                  </a:lnTo>
                  <a:lnTo>
                    <a:pt x="132812" y="36169"/>
                  </a:lnTo>
                  <a:lnTo>
                    <a:pt x="95032" y="62526"/>
                  </a:lnTo>
                  <a:lnTo>
                    <a:pt x="62614" y="94922"/>
                  </a:lnTo>
                  <a:lnTo>
                    <a:pt x="36229" y="132692"/>
                  </a:lnTo>
                  <a:lnTo>
                    <a:pt x="16550" y="175171"/>
                  </a:lnTo>
                  <a:lnTo>
                    <a:pt x="4249" y="221691"/>
                  </a:lnTo>
                  <a:lnTo>
                    <a:pt x="0" y="271588"/>
                  </a:lnTo>
                  <a:lnTo>
                    <a:pt x="4249" y="321393"/>
                  </a:lnTo>
                  <a:lnTo>
                    <a:pt x="16550" y="367865"/>
                  </a:lnTo>
                  <a:lnTo>
                    <a:pt x="36229" y="410329"/>
                  </a:lnTo>
                  <a:lnTo>
                    <a:pt x="62614" y="448111"/>
                  </a:lnTo>
                  <a:lnTo>
                    <a:pt x="95032" y="480536"/>
                  </a:lnTo>
                  <a:lnTo>
                    <a:pt x="132812" y="506929"/>
                  </a:lnTo>
                  <a:lnTo>
                    <a:pt x="175281" y="526617"/>
                  </a:lnTo>
                  <a:lnTo>
                    <a:pt x="221765" y="538924"/>
                  </a:lnTo>
                  <a:lnTo>
                    <a:pt x="271593" y="543177"/>
                  </a:lnTo>
                  <a:lnTo>
                    <a:pt x="321487" y="538924"/>
                  </a:lnTo>
                  <a:lnTo>
                    <a:pt x="368006" y="526617"/>
                  </a:lnTo>
                  <a:lnTo>
                    <a:pt x="410483" y="506929"/>
                  </a:lnTo>
                  <a:lnTo>
                    <a:pt x="448253" y="480536"/>
                  </a:lnTo>
                  <a:lnTo>
                    <a:pt x="480649" y="448111"/>
                  </a:lnTo>
                  <a:lnTo>
                    <a:pt x="507006" y="410329"/>
                  </a:lnTo>
                  <a:lnTo>
                    <a:pt x="526657" y="367865"/>
                  </a:lnTo>
                  <a:lnTo>
                    <a:pt x="528237" y="361886"/>
                  </a:lnTo>
                  <a:lnTo>
                    <a:pt x="271593" y="361886"/>
                  </a:lnTo>
                  <a:lnTo>
                    <a:pt x="234566" y="355415"/>
                  </a:lnTo>
                  <a:lnTo>
                    <a:pt x="206072" y="337106"/>
                  </a:lnTo>
                  <a:lnTo>
                    <a:pt x="187763" y="308612"/>
                  </a:lnTo>
                  <a:lnTo>
                    <a:pt x="181292" y="271588"/>
                  </a:lnTo>
                  <a:lnTo>
                    <a:pt x="187763" y="234509"/>
                  </a:lnTo>
                  <a:lnTo>
                    <a:pt x="206072" y="205896"/>
                  </a:lnTo>
                  <a:lnTo>
                    <a:pt x="234566" y="187468"/>
                  </a:lnTo>
                  <a:lnTo>
                    <a:pt x="271593" y="180943"/>
                  </a:lnTo>
                  <a:lnTo>
                    <a:pt x="528180" y="180943"/>
                  </a:lnTo>
                  <a:lnTo>
                    <a:pt x="526657" y="175171"/>
                  </a:lnTo>
                  <a:lnTo>
                    <a:pt x="507006" y="132692"/>
                  </a:lnTo>
                  <a:lnTo>
                    <a:pt x="480649" y="94922"/>
                  </a:lnTo>
                  <a:lnTo>
                    <a:pt x="448253" y="62526"/>
                  </a:lnTo>
                  <a:lnTo>
                    <a:pt x="410483" y="36169"/>
                  </a:lnTo>
                  <a:lnTo>
                    <a:pt x="368006" y="16519"/>
                  </a:lnTo>
                  <a:lnTo>
                    <a:pt x="321487" y="4240"/>
                  </a:lnTo>
                  <a:lnTo>
                    <a:pt x="271593" y="0"/>
                  </a:lnTo>
                  <a:close/>
                </a:path>
                <a:path w="543559" h="543559">
                  <a:moveTo>
                    <a:pt x="528180" y="180943"/>
                  </a:moveTo>
                  <a:lnTo>
                    <a:pt x="271593" y="180943"/>
                  </a:lnTo>
                  <a:lnTo>
                    <a:pt x="308668" y="187468"/>
                  </a:lnTo>
                  <a:lnTo>
                    <a:pt x="337278" y="205896"/>
                  </a:lnTo>
                  <a:lnTo>
                    <a:pt x="355705" y="234509"/>
                  </a:lnTo>
                  <a:lnTo>
                    <a:pt x="362229" y="271588"/>
                  </a:lnTo>
                  <a:lnTo>
                    <a:pt x="355705" y="308612"/>
                  </a:lnTo>
                  <a:lnTo>
                    <a:pt x="337278" y="337106"/>
                  </a:lnTo>
                  <a:lnTo>
                    <a:pt x="308668" y="355415"/>
                  </a:lnTo>
                  <a:lnTo>
                    <a:pt x="271593" y="361886"/>
                  </a:lnTo>
                  <a:lnTo>
                    <a:pt x="528237" y="361886"/>
                  </a:lnTo>
                  <a:lnTo>
                    <a:pt x="538936" y="321393"/>
                  </a:lnTo>
                  <a:lnTo>
                    <a:pt x="543177" y="271588"/>
                  </a:lnTo>
                  <a:lnTo>
                    <a:pt x="538936" y="221691"/>
                  </a:lnTo>
                  <a:lnTo>
                    <a:pt x="528180" y="180943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7">
              <a:extLst>
                <a:ext uri="{FF2B5EF4-FFF2-40B4-BE49-F238E27FC236}">
                  <a16:creationId xmlns:a16="http://schemas.microsoft.com/office/drawing/2014/main" id="{160477C9-28D5-AD43-A3AB-20DD4C48A573}"/>
                </a:ext>
              </a:extLst>
            </p:cNvPr>
            <p:cNvSpPr/>
            <p:nvPr/>
          </p:nvSpPr>
          <p:spPr>
            <a:xfrm>
              <a:off x="12890633" y="3939336"/>
              <a:ext cx="2535555" cy="2354580"/>
            </a:xfrm>
            <a:custGeom>
              <a:avLst/>
              <a:gdLst/>
              <a:ahLst/>
              <a:cxnLst/>
              <a:rect l="l" t="t" r="r" b="b"/>
              <a:pathLst>
                <a:path w="2535555" h="2354579">
                  <a:moveTo>
                    <a:pt x="2354001" y="0"/>
                  </a:moveTo>
                  <a:lnTo>
                    <a:pt x="181292" y="0"/>
                  </a:lnTo>
                  <a:lnTo>
                    <a:pt x="133218" y="6500"/>
                  </a:lnTo>
                  <a:lnTo>
                    <a:pt x="89945" y="24830"/>
                  </a:lnTo>
                  <a:lnTo>
                    <a:pt x="53230" y="53231"/>
                  </a:lnTo>
                  <a:lnTo>
                    <a:pt x="24829" y="89946"/>
                  </a:lnTo>
                  <a:lnTo>
                    <a:pt x="6500" y="133219"/>
                  </a:lnTo>
                  <a:lnTo>
                    <a:pt x="0" y="181290"/>
                  </a:lnTo>
                  <a:lnTo>
                    <a:pt x="0" y="2172708"/>
                  </a:lnTo>
                  <a:lnTo>
                    <a:pt x="6500" y="2220780"/>
                  </a:lnTo>
                  <a:lnTo>
                    <a:pt x="24829" y="2264052"/>
                  </a:lnTo>
                  <a:lnTo>
                    <a:pt x="53230" y="2300768"/>
                  </a:lnTo>
                  <a:lnTo>
                    <a:pt x="89945" y="2329169"/>
                  </a:lnTo>
                  <a:lnTo>
                    <a:pt x="133218" y="2347499"/>
                  </a:lnTo>
                  <a:lnTo>
                    <a:pt x="181292" y="2353999"/>
                  </a:lnTo>
                  <a:lnTo>
                    <a:pt x="2354001" y="2353999"/>
                  </a:lnTo>
                  <a:lnTo>
                    <a:pt x="2401955" y="2347499"/>
                  </a:lnTo>
                  <a:lnTo>
                    <a:pt x="2445138" y="2329169"/>
                  </a:lnTo>
                  <a:lnTo>
                    <a:pt x="2481789" y="2300768"/>
                  </a:lnTo>
                  <a:lnTo>
                    <a:pt x="2510148" y="2264052"/>
                  </a:lnTo>
                  <a:lnTo>
                    <a:pt x="2528455" y="2220780"/>
                  </a:lnTo>
                  <a:lnTo>
                    <a:pt x="2534948" y="2172708"/>
                  </a:lnTo>
                  <a:lnTo>
                    <a:pt x="2534948" y="181290"/>
                  </a:lnTo>
                  <a:lnTo>
                    <a:pt x="2528455" y="133219"/>
                  </a:lnTo>
                  <a:lnTo>
                    <a:pt x="2510148" y="89946"/>
                  </a:lnTo>
                  <a:lnTo>
                    <a:pt x="2481789" y="53231"/>
                  </a:lnTo>
                  <a:lnTo>
                    <a:pt x="2445138" y="24830"/>
                  </a:lnTo>
                  <a:lnTo>
                    <a:pt x="2401955" y="6500"/>
                  </a:lnTo>
                  <a:lnTo>
                    <a:pt x="2354001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8">
              <a:extLst>
                <a:ext uri="{FF2B5EF4-FFF2-40B4-BE49-F238E27FC236}">
                  <a16:creationId xmlns:a16="http://schemas.microsoft.com/office/drawing/2014/main" id="{FA017866-5F9B-D148-A976-C0D820329E03}"/>
                </a:ext>
              </a:extLst>
            </p:cNvPr>
            <p:cNvSpPr/>
            <p:nvPr/>
          </p:nvSpPr>
          <p:spPr>
            <a:xfrm>
              <a:off x="13705405" y="4392216"/>
              <a:ext cx="905510" cy="271780"/>
            </a:xfrm>
            <a:custGeom>
              <a:avLst/>
              <a:gdLst/>
              <a:ahLst/>
              <a:cxnLst/>
              <a:rect l="l" t="t" r="r" b="b"/>
              <a:pathLst>
                <a:path w="905509" h="271779">
                  <a:moveTo>
                    <a:pt x="769651" y="0"/>
                  </a:moveTo>
                  <a:lnTo>
                    <a:pt x="135838" y="0"/>
                  </a:lnTo>
                  <a:lnTo>
                    <a:pt x="93911" y="7151"/>
                  </a:lnTo>
                  <a:lnTo>
                    <a:pt x="56748" y="26884"/>
                  </a:lnTo>
                  <a:lnTo>
                    <a:pt x="26965" y="56616"/>
                  </a:lnTo>
                  <a:lnTo>
                    <a:pt x="7177" y="93766"/>
                  </a:lnTo>
                  <a:lnTo>
                    <a:pt x="0" y="135750"/>
                  </a:lnTo>
                  <a:lnTo>
                    <a:pt x="7177" y="177644"/>
                  </a:lnTo>
                  <a:lnTo>
                    <a:pt x="26965" y="214802"/>
                  </a:lnTo>
                  <a:lnTo>
                    <a:pt x="56748" y="244598"/>
                  </a:lnTo>
                  <a:lnTo>
                    <a:pt x="93911" y="264403"/>
                  </a:lnTo>
                  <a:lnTo>
                    <a:pt x="135838" y="271588"/>
                  </a:lnTo>
                  <a:lnTo>
                    <a:pt x="769651" y="271588"/>
                  </a:lnTo>
                  <a:lnTo>
                    <a:pt x="811538" y="264403"/>
                  </a:lnTo>
                  <a:lnTo>
                    <a:pt x="848676" y="244598"/>
                  </a:lnTo>
                  <a:lnTo>
                    <a:pt x="878447" y="214802"/>
                  </a:lnTo>
                  <a:lnTo>
                    <a:pt x="898230" y="177644"/>
                  </a:lnTo>
                  <a:lnTo>
                    <a:pt x="905406" y="135750"/>
                  </a:lnTo>
                  <a:lnTo>
                    <a:pt x="898230" y="93766"/>
                  </a:lnTo>
                  <a:lnTo>
                    <a:pt x="878447" y="56616"/>
                  </a:lnTo>
                  <a:lnTo>
                    <a:pt x="848676" y="26884"/>
                  </a:lnTo>
                  <a:lnTo>
                    <a:pt x="811538" y="7151"/>
                  </a:lnTo>
                  <a:lnTo>
                    <a:pt x="769651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9">
              <a:extLst>
                <a:ext uri="{FF2B5EF4-FFF2-40B4-BE49-F238E27FC236}">
                  <a16:creationId xmlns:a16="http://schemas.microsoft.com/office/drawing/2014/main" id="{2EE3149D-57CF-4A4F-8E89-BBEE83DD531E}"/>
                </a:ext>
              </a:extLst>
            </p:cNvPr>
            <p:cNvSpPr/>
            <p:nvPr/>
          </p:nvSpPr>
          <p:spPr>
            <a:xfrm>
              <a:off x="12347456" y="6293336"/>
              <a:ext cx="3440429" cy="1086485"/>
            </a:xfrm>
            <a:custGeom>
              <a:avLst/>
              <a:gdLst/>
              <a:ahLst/>
              <a:cxnLst/>
              <a:rect l="l" t="t" r="r" b="b"/>
              <a:pathLst>
                <a:path w="3440430" h="1086484">
                  <a:moveTo>
                    <a:pt x="3440355" y="0"/>
                  </a:moveTo>
                  <a:lnTo>
                    <a:pt x="543177" y="0"/>
                  </a:lnTo>
                  <a:lnTo>
                    <a:pt x="496491" y="2003"/>
                  </a:lnTo>
                  <a:lnTo>
                    <a:pt x="450874" y="7902"/>
                  </a:lnTo>
                  <a:lnTo>
                    <a:pt x="406491" y="17530"/>
                  </a:lnTo>
                  <a:lnTo>
                    <a:pt x="363508" y="30721"/>
                  </a:lnTo>
                  <a:lnTo>
                    <a:pt x="322092" y="47310"/>
                  </a:lnTo>
                  <a:lnTo>
                    <a:pt x="282410" y="67129"/>
                  </a:lnTo>
                  <a:lnTo>
                    <a:pt x="244627" y="90014"/>
                  </a:lnTo>
                  <a:lnTo>
                    <a:pt x="208911" y="115796"/>
                  </a:lnTo>
                  <a:lnTo>
                    <a:pt x="175427" y="144311"/>
                  </a:lnTo>
                  <a:lnTo>
                    <a:pt x="144342" y="175392"/>
                  </a:lnTo>
                  <a:lnTo>
                    <a:pt x="115823" y="208873"/>
                  </a:lnTo>
                  <a:lnTo>
                    <a:pt x="90036" y="244588"/>
                  </a:lnTo>
                  <a:lnTo>
                    <a:pt x="67147" y="282371"/>
                  </a:lnTo>
                  <a:lnTo>
                    <a:pt x="47283" y="322156"/>
                  </a:lnTo>
                  <a:lnTo>
                    <a:pt x="30731" y="363473"/>
                  </a:lnTo>
                  <a:lnTo>
                    <a:pt x="17535" y="406461"/>
                  </a:lnTo>
                  <a:lnTo>
                    <a:pt x="7904" y="450852"/>
                  </a:lnTo>
                  <a:lnTo>
                    <a:pt x="2003" y="496479"/>
                  </a:lnTo>
                  <a:lnTo>
                    <a:pt x="0" y="543177"/>
                  </a:lnTo>
                  <a:lnTo>
                    <a:pt x="2003" y="589862"/>
                  </a:lnTo>
                  <a:lnTo>
                    <a:pt x="7904" y="635480"/>
                  </a:lnTo>
                  <a:lnTo>
                    <a:pt x="17535" y="679863"/>
                  </a:lnTo>
                  <a:lnTo>
                    <a:pt x="30731" y="722846"/>
                  </a:lnTo>
                  <a:lnTo>
                    <a:pt x="47323" y="764262"/>
                  </a:lnTo>
                  <a:lnTo>
                    <a:pt x="67147" y="803944"/>
                  </a:lnTo>
                  <a:lnTo>
                    <a:pt x="90036" y="841727"/>
                  </a:lnTo>
                  <a:lnTo>
                    <a:pt x="115823" y="877443"/>
                  </a:lnTo>
                  <a:lnTo>
                    <a:pt x="144342" y="910927"/>
                  </a:lnTo>
                  <a:lnTo>
                    <a:pt x="175427" y="942011"/>
                  </a:lnTo>
                  <a:lnTo>
                    <a:pt x="208911" y="970530"/>
                  </a:lnTo>
                  <a:lnTo>
                    <a:pt x="244627" y="996317"/>
                  </a:lnTo>
                  <a:lnTo>
                    <a:pt x="282410" y="1019206"/>
                  </a:lnTo>
                  <a:lnTo>
                    <a:pt x="322092" y="1039030"/>
                  </a:lnTo>
                  <a:lnTo>
                    <a:pt x="363508" y="1055623"/>
                  </a:lnTo>
                  <a:lnTo>
                    <a:pt x="406491" y="1068818"/>
                  </a:lnTo>
                  <a:lnTo>
                    <a:pt x="450874" y="1078449"/>
                  </a:lnTo>
                  <a:lnTo>
                    <a:pt x="496491" y="1084350"/>
                  </a:lnTo>
                  <a:lnTo>
                    <a:pt x="543177" y="1086354"/>
                  </a:lnTo>
                  <a:lnTo>
                    <a:pt x="3440355" y="1086354"/>
                  </a:lnTo>
                  <a:lnTo>
                    <a:pt x="3440355" y="905063"/>
                  </a:lnTo>
                  <a:lnTo>
                    <a:pt x="543177" y="905063"/>
                  </a:lnTo>
                  <a:lnTo>
                    <a:pt x="494266" y="901742"/>
                  </a:lnTo>
                  <a:lnTo>
                    <a:pt x="447295" y="892071"/>
                  </a:lnTo>
                  <a:lnTo>
                    <a:pt x="402706" y="876493"/>
                  </a:lnTo>
                  <a:lnTo>
                    <a:pt x="360939" y="855448"/>
                  </a:lnTo>
                  <a:lnTo>
                    <a:pt x="322434" y="829377"/>
                  </a:lnTo>
                  <a:lnTo>
                    <a:pt x="287633" y="798720"/>
                  </a:lnTo>
                  <a:lnTo>
                    <a:pt x="256977" y="763919"/>
                  </a:lnTo>
                  <a:lnTo>
                    <a:pt x="230906" y="725414"/>
                  </a:lnTo>
                  <a:lnTo>
                    <a:pt x="209861" y="683646"/>
                  </a:lnTo>
                  <a:lnTo>
                    <a:pt x="194284" y="639057"/>
                  </a:lnTo>
                  <a:lnTo>
                    <a:pt x="184614" y="592087"/>
                  </a:lnTo>
                  <a:lnTo>
                    <a:pt x="181292" y="543177"/>
                  </a:lnTo>
                  <a:lnTo>
                    <a:pt x="184614" y="494187"/>
                  </a:lnTo>
                  <a:lnTo>
                    <a:pt x="194284" y="447150"/>
                  </a:lnTo>
                  <a:lnTo>
                    <a:pt x="209861" y="402506"/>
                  </a:lnTo>
                  <a:lnTo>
                    <a:pt x="230906" y="360695"/>
                  </a:lnTo>
                  <a:lnTo>
                    <a:pt x="256977" y="322156"/>
                  </a:lnTo>
                  <a:lnTo>
                    <a:pt x="287633" y="287329"/>
                  </a:lnTo>
                  <a:lnTo>
                    <a:pt x="322434" y="256654"/>
                  </a:lnTo>
                  <a:lnTo>
                    <a:pt x="360939" y="230571"/>
                  </a:lnTo>
                  <a:lnTo>
                    <a:pt x="402706" y="209518"/>
                  </a:lnTo>
                  <a:lnTo>
                    <a:pt x="447295" y="193936"/>
                  </a:lnTo>
                  <a:lnTo>
                    <a:pt x="494266" y="184264"/>
                  </a:lnTo>
                  <a:lnTo>
                    <a:pt x="543177" y="180943"/>
                  </a:lnTo>
                  <a:lnTo>
                    <a:pt x="3440355" y="180943"/>
                  </a:lnTo>
                  <a:lnTo>
                    <a:pt x="3440355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872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 Observables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3BF48E5-FA27-A04D-A5CF-9114E14CF02D}"/>
              </a:ext>
            </a:extLst>
          </p:cNvPr>
          <p:cNvSpPr/>
          <p:nvPr/>
        </p:nvSpPr>
        <p:spPr>
          <a:xfrm>
            <a:off x="723902" y="2148881"/>
            <a:ext cx="10629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400" dirty="0" err="1">
                <a:latin typeface="Courier" pitchFamily="2" charset="0"/>
              </a:rPr>
              <a:t>Observable.Range</a:t>
            </a:r>
            <a:r>
              <a:rPr lang="en-SG" sz="2400" dirty="0">
                <a:latin typeface="Courier" pitchFamily="2" charset="0"/>
              </a:rPr>
              <a:t> (1, 100);</a:t>
            </a:r>
          </a:p>
          <a:p>
            <a:r>
              <a:rPr lang="en-SG" sz="2400" dirty="0" err="1">
                <a:latin typeface="Courier" pitchFamily="2" charset="0"/>
              </a:rPr>
              <a:t>Observable.Timer</a:t>
            </a:r>
            <a:r>
              <a:rPr lang="en-SG" sz="2400" dirty="0">
                <a:latin typeface="Courier" pitchFamily="2" charset="0"/>
              </a:rPr>
              <a:t> (</a:t>
            </a:r>
            <a:r>
              <a:rPr lang="en-SG" sz="2400" dirty="0" err="1">
                <a:latin typeface="Courier" pitchFamily="2" charset="0"/>
              </a:rPr>
              <a:t>TimeSpan.FromSeconds</a:t>
            </a:r>
            <a:r>
              <a:rPr lang="en-SG" sz="2400" dirty="0">
                <a:latin typeface="Courier" pitchFamily="2" charset="0"/>
              </a:rPr>
              <a:t> (3));</a:t>
            </a:r>
          </a:p>
          <a:p>
            <a:endParaRPr lang="en-SG" sz="2400" dirty="0">
              <a:effectLst/>
              <a:latin typeface="Courier" pitchFamily="2" charset="0"/>
            </a:endParaRPr>
          </a:p>
          <a:p>
            <a:endParaRPr lang="en-SG" sz="2400" dirty="0">
              <a:latin typeface="Courier" pitchFamily="2" charset="0"/>
            </a:endParaRPr>
          </a:p>
          <a:p>
            <a:r>
              <a:rPr lang="en-SG" sz="2400" dirty="0">
                <a:latin typeface="Courier" pitchFamily="2" charset="0"/>
              </a:rPr>
              <a:t>Observable</a:t>
            </a:r>
          </a:p>
          <a:p>
            <a:r>
              <a:rPr lang="en-SG" sz="2400" dirty="0">
                <a:latin typeface="Courier" pitchFamily="2" charset="0"/>
              </a:rPr>
              <a:t>.</a:t>
            </a:r>
            <a:r>
              <a:rPr lang="en-SG" sz="2400" dirty="0" err="1">
                <a:latin typeface="Courier" pitchFamily="2" charset="0"/>
              </a:rPr>
              <a:t>FromEventPattern</a:t>
            </a:r>
            <a:r>
              <a:rPr lang="en-SG" sz="2400" dirty="0">
                <a:latin typeface="Courier" pitchFamily="2" charset="0"/>
              </a:rPr>
              <a:t>&lt;</a:t>
            </a:r>
            <a:r>
              <a:rPr lang="en-SG" sz="2400" dirty="0" err="1">
                <a:latin typeface="Courier" pitchFamily="2" charset="0"/>
              </a:rPr>
              <a:t>EventHandler</a:t>
            </a:r>
            <a:r>
              <a:rPr lang="en-SG" sz="2400" dirty="0">
                <a:latin typeface="Courier" pitchFamily="2" charset="0"/>
              </a:rPr>
              <a:t>&lt;</a:t>
            </a:r>
            <a:r>
              <a:rPr lang="en-SG" sz="2400" dirty="0" err="1">
                <a:latin typeface="Courier" pitchFamily="2" charset="0"/>
              </a:rPr>
              <a:t>TextChangedEventArgs</a:t>
            </a:r>
            <a:r>
              <a:rPr lang="en-SG" sz="2400" dirty="0">
                <a:latin typeface="Courier" pitchFamily="2" charset="0"/>
              </a:rPr>
              <a:t>&gt;, </a:t>
            </a:r>
            <a:r>
              <a:rPr lang="en-SG" sz="2400" dirty="0" err="1">
                <a:latin typeface="Courier" pitchFamily="2" charset="0"/>
              </a:rPr>
              <a:t>TextChangedEventArgs</a:t>
            </a:r>
            <a:r>
              <a:rPr lang="en-SG" sz="2400" dirty="0">
                <a:latin typeface="Courier" pitchFamily="2" charset="0"/>
              </a:rPr>
              <a:t>&gt; (</a:t>
            </a:r>
          </a:p>
          <a:p>
            <a:r>
              <a:rPr lang="en-SG" sz="2400" dirty="0">
                <a:latin typeface="Courier" pitchFamily="2" charset="0"/>
              </a:rPr>
              <a:t>x =&gt; </a:t>
            </a:r>
            <a:r>
              <a:rPr lang="en-SG" sz="2400" dirty="0" err="1">
                <a:latin typeface="Courier" pitchFamily="2" charset="0"/>
              </a:rPr>
              <a:t>textEntry.TextChanged</a:t>
            </a:r>
            <a:r>
              <a:rPr lang="en-SG" sz="2400" dirty="0">
                <a:latin typeface="Courier" pitchFamily="2" charset="0"/>
              </a:rPr>
              <a:t> += x,</a:t>
            </a:r>
          </a:p>
          <a:p>
            <a:r>
              <a:rPr lang="en-SG" sz="2400" dirty="0">
                <a:latin typeface="Courier" pitchFamily="2" charset="0"/>
              </a:rPr>
              <a:t>x =&gt; </a:t>
            </a:r>
            <a:r>
              <a:rPr lang="en-SG" sz="2400" dirty="0" err="1">
                <a:latin typeface="Courier" pitchFamily="2" charset="0"/>
              </a:rPr>
              <a:t>textEntry.TextChanged</a:t>
            </a:r>
            <a:r>
              <a:rPr lang="en-SG" sz="2400" dirty="0">
                <a:latin typeface="Courier" pitchFamily="2" charset="0"/>
              </a:rPr>
              <a:t> -= x</a:t>
            </a:r>
          </a:p>
          <a:p>
            <a:r>
              <a:rPr lang="en-SG" sz="2400" dirty="0">
                <a:latin typeface="Courier" pitchFamily="2" charset="0"/>
              </a:rPr>
              <a:t>);</a:t>
            </a:r>
            <a:endParaRPr lang="en-SG" sz="2400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824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Subscribing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71E81-6B0B-2C4A-AF95-EB953F05C321}"/>
              </a:ext>
            </a:extLst>
          </p:cNvPr>
          <p:cNvSpPr/>
          <p:nvPr/>
        </p:nvSpPr>
        <p:spPr>
          <a:xfrm>
            <a:off x="799343" y="1695750"/>
            <a:ext cx="6096000" cy="27853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500" dirty="0"/>
              <a:t>Gets values from </a:t>
            </a:r>
            <a:r>
              <a:rPr lang="en-US" sz="2500" dirty="0" err="1"/>
              <a:t>IObservable</a:t>
            </a:r>
            <a:r>
              <a:rPr lang="en-US" sz="2500" dirty="0"/>
              <a:t>&lt;T&gt;</a:t>
            </a:r>
          </a:p>
          <a:p>
            <a:endParaRPr lang="en-US" sz="2500" dirty="0"/>
          </a:p>
          <a:p>
            <a:r>
              <a:rPr lang="en-US" sz="2500" dirty="0"/>
              <a:t>Each value processed using Action&lt;T&gt;</a:t>
            </a:r>
          </a:p>
          <a:p>
            <a:endParaRPr lang="en-US" sz="2500" dirty="0"/>
          </a:p>
          <a:p>
            <a:r>
              <a:rPr lang="en-US" sz="2500" dirty="0"/>
              <a:t>Can have multiple subscriptions</a:t>
            </a:r>
          </a:p>
          <a:p>
            <a:endParaRPr lang="en-US" sz="2500" dirty="0"/>
          </a:p>
          <a:p>
            <a:r>
              <a:rPr lang="en-US" sz="2500" dirty="0"/>
              <a:t>Unsubscribe using </a:t>
            </a:r>
            <a:r>
              <a:rPr lang="en-US" sz="2500" dirty="0" err="1"/>
              <a:t>IDisposable</a:t>
            </a:r>
            <a:endParaRPr lang="en-US" sz="25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AAA3648-41EB-6548-A9B2-46146957B9F5}"/>
              </a:ext>
            </a:extLst>
          </p:cNvPr>
          <p:cNvGrpSpPr/>
          <p:nvPr/>
        </p:nvGrpSpPr>
        <p:grpSpPr>
          <a:xfrm>
            <a:off x="6440559" y="2677728"/>
            <a:ext cx="4952098" cy="2785378"/>
            <a:chOff x="12145724" y="3737605"/>
            <a:chExt cx="6654063" cy="4391209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B0470BBD-EE0E-0B44-80F0-689E8554AA09}"/>
                </a:ext>
              </a:extLst>
            </p:cNvPr>
            <p:cNvSpPr/>
            <p:nvPr/>
          </p:nvSpPr>
          <p:spPr>
            <a:xfrm>
              <a:off x="14021102" y="5092276"/>
              <a:ext cx="1864995" cy="502284"/>
            </a:xfrm>
            <a:custGeom>
              <a:avLst/>
              <a:gdLst/>
              <a:ahLst/>
              <a:cxnLst/>
              <a:rect l="l" t="t" r="r" b="b"/>
              <a:pathLst>
                <a:path w="1864994" h="502285">
                  <a:moveTo>
                    <a:pt x="1612652" y="0"/>
                  </a:moveTo>
                  <a:lnTo>
                    <a:pt x="0" y="0"/>
                  </a:lnTo>
                  <a:lnTo>
                    <a:pt x="0" y="501794"/>
                  </a:lnTo>
                  <a:lnTo>
                    <a:pt x="1612652" y="501794"/>
                  </a:lnTo>
                  <a:lnTo>
                    <a:pt x="1658415" y="497814"/>
                  </a:lnTo>
                  <a:lnTo>
                    <a:pt x="1701288" y="486315"/>
                  </a:lnTo>
                  <a:lnTo>
                    <a:pt x="1740605" y="467961"/>
                  </a:lnTo>
                  <a:lnTo>
                    <a:pt x="1775699" y="443415"/>
                  </a:lnTo>
                  <a:lnTo>
                    <a:pt x="1805906" y="413339"/>
                  </a:lnTo>
                  <a:lnTo>
                    <a:pt x="1830560" y="378396"/>
                  </a:lnTo>
                  <a:lnTo>
                    <a:pt x="1848993" y="339248"/>
                  </a:lnTo>
                  <a:lnTo>
                    <a:pt x="1860542" y="296560"/>
                  </a:lnTo>
                  <a:lnTo>
                    <a:pt x="1864540" y="250993"/>
                  </a:lnTo>
                  <a:lnTo>
                    <a:pt x="1860542" y="205369"/>
                  </a:lnTo>
                  <a:lnTo>
                    <a:pt x="1848993" y="162635"/>
                  </a:lnTo>
                  <a:lnTo>
                    <a:pt x="1830560" y="123454"/>
                  </a:lnTo>
                  <a:lnTo>
                    <a:pt x="1805906" y="88487"/>
                  </a:lnTo>
                  <a:lnTo>
                    <a:pt x="1775699" y="58395"/>
                  </a:lnTo>
                  <a:lnTo>
                    <a:pt x="1740605" y="33839"/>
                  </a:lnTo>
                  <a:lnTo>
                    <a:pt x="1701288" y="15480"/>
                  </a:lnTo>
                  <a:lnTo>
                    <a:pt x="1658415" y="3980"/>
                  </a:lnTo>
                  <a:lnTo>
                    <a:pt x="1612652" y="0"/>
                  </a:lnTo>
                  <a:close/>
                </a:path>
              </a:pathLst>
            </a:custGeom>
            <a:solidFill>
              <a:srgbClr val="B0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41B5942D-E3AA-7D47-81D4-726BDCEFB9C2}"/>
                </a:ext>
              </a:extLst>
            </p:cNvPr>
            <p:cNvSpPr/>
            <p:nvPr/>
          </p:nvSpPr>
          <p:spPr>
            <a:xfrm>
              <a:off x="14122020" y="5192750"/>
              <a:ext cx="302895" cy="301625"/>
            </a:xfrm>
            <a:custGeom>
              <a:avLst/>
              <a:gdLst/>
              <a:ahLst/>
              <a:cxnLst/>
              <a:rect l="l" t="t" r="r" b="b"/>
              <a:pathLst>
                <a:path w="302894" h="301625">
                  <a:moveTo>
                    <a:pt x="151168" y="0"/>
                  </a:moveTo>
                  <a:lnTo>
                    <a:pt x="102512" y="7455"/>
                  </a:lnTo>
                  <a:lnTo>
                    <a:pt x="60905" y="28387"/>
                  </a:lnTo>
                  <a:lnTo>
                    <a:pt x="28510" y="60644"/>
                  </a:lnTo>
                  <a:lnTo>
                    <a:pt x="7487" y="102071"/>
                  </a:lnTo>
                  <a:lnTo>
                    <a:pt x="0" y="150518"/>
                  </a:lnTo>
                  <a:lnTo>
                    <a:pt x="7487" y="198891"/>
                  </a:lnTo>
                  <a:lnTo>
                    <a:pt x="28510" y="240310"/>
                  </a:lnTo>
                  <a:lnTo>
                    <a:pt x="60905" y="272594"/>
                  </a:lnTo>
                  <a:lnTo>
                    <a:pt x="102512" y="293563"/>
                  </a:lnTo>
                  <a:lnTo>
                    <a:pt x="151168" y="301037"/>
                  </a:lnTo>
                  <a:lnTo>
                    <a:pt x="199773" y="293563"/>
                  </a:lnTo>
                  <a:lnTo>
                    <a:pt x="241375" y="272594"/>
                  </a:lnTo>
                  <a:lnTo>
                    <a:pt x="273793" y="240310"/>
                  </a:lnTo>
                  <a:lnTo>
                    <a:pt x="293995" y="200563"/>
                  </a:lnTo>
                  <a:lnTo>
                    <a:pt x="151168" y="200563"/>
                  </a:lnTo>
                  <a:lnTo>
                    <a:pt x="130530" y="196977"/>
                  </a:lnTo>
                  <a:lnTo>
                    <a:pt x="114602" y="186830"/>
                  </a:lnTo>
                  <a:lnTo>
                    <a:pt x="104342" y="171038"/>
                  </a:lnTo>
                  <a:lnTo>
                    <a:pt x="100708" y="150518"/>
                  </a:lnTo>
                  <a:lnTo>
                    <a:pt x="104342" y="129969"/>
                  </a:lnTo>
                  <a:lnTo>
                    <a:pt x="114602" y="114111"/>
                  </a:lnTo>
                  <a:lnTo>
                    <a:pt x="130530" y="103897"/>
                  </a:lnTo>
                  <a:lnTo>
                    <a:pt x="151168" y="100281"/>
                  </a:lnTo>
                  <a:lnTo>
                    <a:pt x="293935" y="100281"/>
                  </a:lnTo>
                  <a:lnTo>
                    <a:pt x="273793" y="60644"/>
                  </a:lnTo>
                  <a:lnTo>
                    <a:pt x="241375" y="28387"/>
                  </a:lnTo>
                  <a:lnTo>
                    <a:pt x="199773" y="7455"/>
                  </a:lnTo>
                  <a:lnTo>
                    <a:pt x="151168" y="0"/>
                  </a:lnTo>
                  <a:close/>
                </a:path>
                <a:path w="302894" h="301625">
                  <a:moveTo>
                    <a:pt x="293935" y="100281"/>
                  </a:moveTo>
                  <a:lnTo>
                    <a:pt x="151168" y="100281"/>
                  </a:lnTo>
                  <a:lnTo>
                    <a:pt x="171778" y="103897"/>
                  </a:lnTo>
                  <a:lnTo>
                    <a:pt x="187638" y="114111"/>
                  </a:lnTo>
                  <a:lnTo>
                    <a:pt x="197827" y="129969"/>
                  </a:lnTo>
                  <a:lnTo>
                    <a:pt x="201428" y="150518"/>
                  </a:lnTo>
                  <a:lnTo>
                    <a:pt x="197827" y="171038"/>
                  </a:lnTo>
                  <a:lnTo>
                    <a:pt x="187638" y="186830"/>
                  </a:lnTo>
                  <a:lnTo>
                    <a:pt x="171778" y="196977"/>
                  </a:lnTo>
                  <a:lnTo>
                    <a:pt x="151168" y="200563"/>
                  </a:lnTo>
                  <a:lnTo>
                    <a:pt x="293995" y="200563"/>
                  </a:lnTo>
                  <a:lnTo>
                    <a:pt x="294844" y="198891"/>
                  </a:lnTo>
                  <a:lnTo>
                    <a:pt x="302346" y="150518"/>
                  </a:lnTo>
                  <a:lnTo>
                    <a:pt x="294844" y="102071"/>
                  </a:lnTo>
                  <a:lnTo>
                    <a:pt x="293935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DE29E9C5-B07E-A347-834E-C0CF87AE3D32}"/>
                </a:ext>
              </a:extLst>
            </p:cNvPr>
            <p:cNvSpPr/>
            <p:nvPr/>
          </p:nvSpPr>
          <p:spPr>
            <a:xfrm>
              <a:off x="14575535" y="5192750"/>
              <a:ext cx="302895" cy="301625"/>
            </a:xfrm>
            <a:custGeom>
              <a:avLst/>
              <a:gdLst/>
              <a:ahLst/>
              <a:cxnLst/>
              <a:rect l="l" t="t" r="r" b="b"/>
              <a:pathLst>
                <a:path w="302894" h="301625">
                  <a:moveTo>
                    <a:pt x="151178" y="0"/>
                  </a:moveTo>
                  <a:lnTo>
                    <a:pt x="102517" y="7455"/>
                  </a:lnTo>
                  <a:lnTo>
                    <a:pt x="60907" y="28387"/>
                  </a:lnTo>
                  <a:lnTo>
                    <a:pt x="28510" y="60644"/>
                  </a:lnTo>
                  <a:lnTo>
                    <a:pt x="7487" y="102071"/>
                  </a:lnTo>
                  <a:lnTo>
                    <a:pt x="0" y="150518"/>
                  </a:lnTo>
                  <a:lnTo>
                    <a:pt x="7487" y="198891"/>
                  </a:lnTo>
                  <a:lnTo>
                    <a:pt x="28510" y="240310"/>
                  </a:lnTo>
                  <a:lnTo>
                    <a:pt x="60907" y="272594"/>
                  </a:lnTo>
                  <a:lnTo>
                    <a:pt x="102517" y="293563"/>
                  </a:lnTo>
                  <a:lnTo>
                    <a:pt x="151178" y="301037"/>
                  </a:lnTo>
                  <a:lnTo>
                    <a:pt x="199758" y="293563"/>
                  </a:lnTo>
                  <a:lnTo>
                    <a:pt x="241355" y="272594"/>
                  </a:lnTo>
                  <a:lnTo>
                    <a:pt x="273779" y="240310"/>
                  </a:lnTo>
                  <a:lnTo>
                    <a:pt x="293989" y="200563"/>
                  </a:lnTo>
                  <a:lnTo>
                    <a:pt x="151178" y="200563"/>
                  </a:lnTo>
                  <a:lnTo>
                    <a:pt x="130536" y="196977"/>
                  </a:lnTo>
                  <a:lnTo>
                    <a:pt x="114609" y="186830"/>
                  </a:lnTo>
                  <a:lnTo>
                    <a:pt x="104351" y="171038"/>
                  </a:lnTo>
                  <a:lnTo>
                    <a:pt x="100719" y="150518"/>
                  </a:lnTo>
                  <a:lnTo>
                    <a:pt x="104351" y="129969"/>
                  </a:lnTo>
                  <a:lnTo>
                    <a:pt x="114609" y="114111"/>
                  </a:lnTo>
                  <a:lnTo>
                    <a:pt x="130536" y="103897"/>
                  </a:lnTo>
                  <a:lnTo>
                    <a:pt x="151178" y="100281"/>
                  </a:lnTo>
                  <a:lnTo>
                    <a:pt x="293929" y="100281"/>
                  </a:lnTo>
                  <a:lnTo>
                    <a:pt x="273779" y="60644"/>
                  </a:lnTo>
                  <a:lnTo>
                    <a:pt x="241355" y="28387"/>
                  </a:lnTo>
                  <a:lnTo>
                    <a:pt x="199758" y="7455"/>
                  </a:lnTo>
                  <a:lnTo>
                    <a:pt x="151178" y="0"/>
                  </a:lnTo>
                  <a:close/>
                </a:path>
                <a:path w="302894" h="301625">
                  <a:moveTo>
                    <a:pt x="293929" y="100281"/>
                  </a:moveTo>
                  <a:lnTo>
                    <a:pt x="151178" y="100281"/>
                  </a:lnTo>
                  <a:lnTo>
                    <a:pt x="171784" y="103897"/>
                  </a:lnTo>
                  <a:lnTo>
                    <a:pt x="187644" y="114111"/>
                  </a:lnTo>
                  <a:lnTo>
                    <a:pt x="197836" y="129969"/>
                  </a:lnTo>
                  <a:lnTo>
                    <a:pt x="201438" y="150518"/>
                  </a:lnTo>
                  <a:lnTo>
                    <a:pt x="197836" y="171038"/>
                  </a:lnTo>
                  <a:lnTo>
                    <a:pt x="187644" y="186830"/>
                  </a:lnTo>
                  <a:lnTo>
                    <a:pt x="171784" y="196977"/>
                  </a:lnTo>
                  <a:lnTo>
                    <a:pt x="151178" y="200563"/>
                  </a:lnTo>
                  <a:lnTo>
                    <a:pt x="293989" y="200563"/>
                  </a:lnTo>
                  <a:lnTo>
                    <a:pt x="294839" y="198891"/>
                  </a:lnTo>
                  <a:lnTo>
                    <a:pt x="302346" y="150518"/>
                  </a:lnTo>
                  <a:lnTo>
                    <a:pt x="294839" y="102071"/>
                  </a:lnTo>
                  <a:lnTo>
                    <a:pt x="293929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BCB6296E-387D-7747-9770-7183B2C70A46}"/>
                </a:ext>
              </a:extLst>
            </p:cNvPr>
            <p:cNvSpPr/>
            <p:nvPr/>
          </p:nvSpPr>
          <p:spPr>
            <a:xfrm>
              <a:off x="15482575" y="5192750"/>
              <a:ext cx="302895" cy="301625"/>
            </a:xfrm>
            <a:custGeom>
              <a:avLst/>
              <a:gdLst/>
              <a:ahLst/>
              <a:cxnLst/>
              <a:rect l="l" t="t" r="r" b="b"/>
              <a:pathLst>
                <a:path w="302894" h="301625">
                  <a:moveTo>
                    <a:pt x="151178" y="0"/>
                  </a:moveTo>
                  <a:lnTo>
                    <a:pt x="102517" y="7455"/>
                  </a:lnTo>
                  <a:lnTo>
                    <a:pt x="60907" y="28387"/>
                  </a:lnTo>
                  <a:lnTo>
                    <a:pt x="28510" y="60644"/>
                  </a:lnTo>
                  <a:lnTo>
                    <a:pt x="7487" y="102071"/>
                  </a:lnTo>
                  <a:lnTo>
                    <a:pt x="0" y="150518"/>
                  </a:lnTo>
                  <a:lnTo>
                    <a:pt x="7487" y="198891"/>
                  </a:lnTo>
                  <a:lnTo>
                    <a:pt x="28510" y="240310"/>
                  </a:lnTo>
                  <a:lnTo>
                    <a:pt x="60907" y="272594"/>
                  </a:lnTo>
                  <a:lnTo>
                    <a:pt x="102517" y="293563"/>
                  </a:lnTo>
                  <a:lnTo>
                    <a:pt x="151178" y="301037"/>
                  </a:lnTo>
                  <a:lnTo>
                    <a:pt x="199758" y="293563"/>
                  </a:lnTo>
                  <a:lnTo>
                    <a:pt x="241355" y="272594"/>
                  </a:lnTo>
                  <a:lnTo>
                    <a:pt x="273779" y="240310"/>
                  </a:lnTo>
                  <a:lnTo>
                    <a:pt x="293989" y="200563"/>
                  </a:lnTo>
                  <a:lnTo>
                    <a:pt x="151178" y="200563"/>
                  </a:lnTo>
                  <a:lnTo>
                    <a:pt x="130536" y="196977"/>
                  </a:lnTo>
                  <a:lnTo>
                    <a:pt x="114609" y="186830"/>
                  </a:lnTo>
                  <a:lnTo>
                    <a:pt x="104351" y="171038"/>
                  </a:lnTo>
                  <a:lnTo>
                    <a:pt x="100719" y="150518"/>
                  </a:lnTo>
                  <a:lnTo>
                    <a:pt x="104351" y="129969"/>
                  </a:lnTo>
                  <a:lnTo>
                    <a:pt x="114609" y="114111"/>
                  </a:lnTo>
                  <a:lnTo>
                    <a:pt x="130536" y="103897"/>
                  </a:lnTo>
                  <a:lnTo>
                    <a:pt x="151178" y="100281"/>
                  </a:lnTo>
                  <a:lnTo>
                    <a:pt x="293929" y="100281"/>
                  </a:lnTo>
                  <a:lnTo>
                    <a:pt x="273779" y="60644"/>
                  </a:lnTo>
                  <a:lnTo>
                    <a:pt x="241355" y="28387"/>
                  </a:lnTo>
                  <a:lnTo>
                    <a:pt x="199758" y="7455"/>
                  </a:lnTo>
                  <a:lnTo>
                    <a:pt x="151178" y="0"/>
                  </a:lnTo>
                  <a:close/>
                </a:path>
                <a:path w="302894" h="301625">
                  <a:moveTo>
                    <a:pt x="293929" y="100281"/>
                  </a:moveTo>
                  <a:lnTo>
                    <a:pt x="151178" y="100281"/>
                  </a:lnTo>
                  <a:lnTo>
                    <a:pt x="171784" y="103897"/>
                  </a:lnTo>
                  <a:lnTo>
                    <a:pt x="187644" y="114111"/>
                  </a:lnTo>
                  <a:lnTo>
                    <a:pt x="197836" y="129969"/>
                  </a:lnTo>
                  <a:lnTo>
                    <a:pt x="201438" y="150518"/>
                  </a:lnTo>
                  <a:lnTo>
                    <a:pt x="197836" y="171038"/>
                  </a:lnTo>
                  <a:lnTo>
                    <a:pt x="187644" y="186830"/>
                  </a:lnTo>
                  <a:lnTo>
                    <a:pt x="171784" y="196977"/>
                  </a:lnTo>
                  <a:lnTo>
                    <a:pt x="151178" y="200563"/>
                  </a:lnTo>
                  <a:lnTo>
                    <a:pt x="293989" y="200563"/>
                  </a:lnTo>
                  <a:lnTo>
                    <a:pt x="294839" y="198891"/>
                  </a:lnTo>
                  <a:lnTo>
                    <a:pt x="302346" y="150518"/>
                  </a:lnTo>
                  <a:lnTo>
                    <a:pt x="294839" y="102071"/>
                  </a:lnTo>
                  <a:lnTo>
                    <a:pt x="293929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AD01F18C-A5F3-864D-A416-EBFE98278DBA}"/>
                </a:ext>
              </a:extLst>
            </p:cNvPr>
            <p:cNvSpPr/>
            <p:nvPr/>
          </p:nvSpPr>
          <p:spPr>
            <a:xfrm>
              <a:off x="15029060" y="5192750"/>
              <a:ext cx="302895" cy="301625"/>
            </a:xfrm>
            <a:custGeom>
              <a:avLst/>
              <a:gdLst/>
              <a:ahLst/>
              <a:cxnLst/>
              <a:rect l="l" t="t" r="r" b="b"/>
              <a:pathLst>
                <a:path w="302894" h="301625">
                  <a:moveTo>
                    <a:pt x="151168" y="0"/>
                  </a:moveTo>
                  <a:lnTo>
                    <a:pt x="102512" y="7455"/>
                  </a:lnTo>
                  <a:lnTo>
                    <a:pt x="60905" y="28387"/>
                  </a:lnTo>
                  <a:lnTo>
                    <a:pt x="28510" y="60644"/>
                  </a:lnTo>
                  <a:lnTo>
                    <a:pt x="7487" y="102071"/>
                  </a:lnTo>
                  <a:lnTo>
                    <a:pt x="0" y="150518"/>
                  </a:lnTo>
                  <a:lnTo>
                    <a:pt x="7487" y="198891"/>
                  </a:lnTo>
                  <a:lnTo>
                    <a:pt x="28510" y="240310"/>
                  </a:lnTo>
                  <a:lnTo>
                    <a:pt x="60905" y="272594"/>
                  </a:lnTo>
                  <a:lnTo>
                    <a:pt x="102512" y="293563"/>
                  </a:lnTo>
                  <a:lnTo>
                    <a:pt x="151168" y="301037"/>
                  </a:lnTo>
                  <a:lnTo>
                    <a:pt x="199773" y="293563"/>
                  </a:lnTo>
                  <a:lnTo>
                    <a:pt x="241375" y="272594"/>
                  </a:lnTo>
                  <a:lnTo>
                    <a:pt x="273793" y="240310"/>
                  </a:lnTo>
                  <a:lnTo>
                    <a:pt x="293995" y="200563"/>
                  </a:lnTo>
                  <a:lnTo>
                    <a:pt x="151168" y="200563"/>
                  </a:lnTo>
                  <a:lnTo>
                    <a:pt x="130532" y="196977"/>
                  </a:lnTo>
                  <a:lnTo>
                    <a:pt x="114607" y="186830"/>
                  </a:lnTo>
                  <a:lnTo>
                    <a:pt x="104351" y="171038"/>
                  </a:lnTo>
                  <a:lnTo>
                    <a:pt x="100719" y="150518"/>
                  </a:lnTo>
                  <a:lnTo>
                    <a:pt x="104351" y="129969"/>
                  </a:lnTo>
                  <a:lnTo>
                    <a:pt x="114607" y="114111"/>
                  </a:lnTo>
                  <a:lnTo>
                    <a:pt x="130532" y="103897"/>
                  </a:lnTo>
                  <a:lnTo>
                    <a:pt x="151168" y="100281"/>
                  </a:lnTo>
                  <a:lnTo>
                    <a:pt x="293935" y="100281"/>
                  </a:lnTo>
                  <a:lnTo>
                    <a:pt x="273793" y="60644"/>
                  </a:lnTo>
                  <a:lnTo>
                    <a:pt x="241375" y="28387"/>
                  </a:lnTo>
                  <a:lnTo>
                    <a:pt x="199773" y="7455"/>
                  </a:lnTo>
                  <a:lnTo>
                    <a:pt x="151168" y="0"/>
                  </a:lnTo>
                  <a:close/>
                </a:path>
                <a:path w="302894" h="301625">
                  <a:moveTo>
                    <a:pt x="293935" y="100281"/>
                  </a:moveTo>
                  <a:lnTo>
                    <a:pt x="151168" y="100281"/>
                  </a:lnTo>
                  <a:lnTo>
                    <a:pt x="171778" y="103897"/>
                  </a:lnTo>
                  <a:lnTo>
                    <a:pt x="187638" y="114111"/>
                  </a:lnTo>
                  <a:lnTo>
                    <a:pt x="197827" y="129969"/>
                  </a:lnTo>
                  <a:lnTo>
                    <a:pt x="201428" y="150518"/>
                  </a:lnTo>
                  <a:lnTo>
                    <a:pt x="197827" y="171038"/>
                  </a:lnTo>
                  <a:lnTo>
                    <a:pt x="187638" y="186830"/>
                  </a:lnTo>
                  <a:lnTo>
                    <a:pt x="171778" y="196977"/>
                  </a:lnTo>
                  <a:lnTo>
                    <a:pt x="151168" y="200563"/>
                  </a:lnTo>
                  <a:lnTo>
                    <a:pt x="293995" y="200563"/>
                  </a:lnTo>
                  <a:lnTo>
                    <a:pt x="294844" y="198891"/>
                  </a:lnTo>
                  <a:lnTo>
                    <a:pt x="302346" y="150518"/>
                  </a:lnTo>
                  <a:lnTo>
                    <a:pt x="294844" y="102071"/>
                  </a:lnTo>
                  <a:lnTo>
                    <a:pt x="293935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D31B1577-EDCD-0E46-8F5A-590DC0766067}"/>
                </a:ext>
              </a:extLst>
            </p:cNvPr>
            <p:cNvSpPr/>
            <p:nvPr/>
          </p:nvSpPr>
          <p:spPr>
            <a:xfrm>
              <a:off x="14222728" y="3737605"/>
              <a:ext cx="1411605" cy="1304925"/>
            </a:xfrm>
            <a:custGeom>
              <a:avLst/>
              <a:gdLst/>
              <a:ahLst/>
              <a:cxnLst/>
              <a:rect l="l" t="t" r="r" b="b"/>
              <a:pathLst>
                <a:path w="1411605" h="1304925">
                  <a:moveTo>
                    <a:pt x="1310106" y="0"/>
                  </a:moveTo>
                  <a:lnTo>
                    <a:pt x="100719" y="0"/>
                  </a:lnTo>
                  <a:lnTo>
                    <a:pt x="61613" y="7923"/>
                  </a:lnTo>
                  <a:lnTo>
                    <a:pt x="29588" y="29501"/>
                  </a:lnTo>
                  <a:lnTo>
                    <a:pt x="7948" y="61447"/>
                  </a:lnTo>
                  <a:lnTo>
                    <a:pt x="0" y="100474"/>
                  </a:lnTo>
                  <a:lnTo>
                    <a:pt x="0" y="1204151"/>
                  </a:lnTo>
                  <a:lnTo>
                    <a:pt x="7948" y="1243178"/>
                  </a:lnTo>
                  <a:lnTo>
                    <a:pt x="29588" y="1275124"/>
                  </a:lnTo>
                  <a:lnTo>
                    <a:pt x="61613" y="1296702"/>
                  </a:lnTo>
                  <a:lnTo>
                    <a:pt x="100719" y="1304626"/>
                  </a:lnTo>
                  <a:lnTo>
                    <a:pt x="1310106" y="1304626"/>
                  </a:lnTo>
                  <a:lnTo>
                    <a:pt x="1349305" y="1296702"/>
                  </a:lnTo>
                  <a:lnTo>
                    <a:pt x="1381392" y="1275124"/>
                  </a:lnTo>
                  <a:lnTo>
                    <a:pt x="1403066" y="1243178"/>
                  </a:lnTo>
                  <a:lnTo>
                    <a:pt x="1411025" y="1204151"/>
                  </a:lnTo>
                  <a:lnTo>
                    <a:pt x="1411025" y="100474"/>
                  </a:lnTo>
                  <a:lnTo>
                    <a:pt x="1403066" y="61447"/>
                  </a:lnTo>
                  <a:lnTo>
                    <a:pt x="1381392" y="29501"/>
                  </a:lnTo>
                  <a:lnTo>
                    <a:pt x="1349305" y="7923"/>
                  </a:lnTo>
                  <a:lnTo>
                    <a:pt x="1310106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10">
              <a:extLst>
                <a:ext uri="{FF2B5EF4-FFF2-40B4-BE49-F238E27FC236}">
                  <a16:creationId xmlns:a16="http://schemas.microsoft.com/office/drawing/2014/main" id="{3ED50D3C-AC2D-FA4D-90CC-741A7BBBE1F4}"/>
                </a:ext>
              </a:extLst>
            </p:cNvPr>
            <p:cNvSpPr/>
            <p:nvPr/>
          </p:nvSpPr>
          <p:spPr>
            <a:xfrm>
              <a:off x="14676254" y="3988599"/>
              <a:ext cx="504190" cy="151130"/>
            </a:xfrm>
            <a:custGeom>
              <a:avLst/>
              <a:gdLst/>
              <a:ahLst/>
              <a:cxnLst/>
              <a:rect l="l" t="t" r="r" b="b"/>
              <a:pathLst>
                <a:path w="504190" h="151129">
                  <a:moveTo>
                    <a:pt x="428363" y="0"/>
                  </a:moveTo>
                  <a:lnTo>
                    <a:pt x="75557" y="0"/>
                  </a:lnTo>
                  <a:lnTo>
                    <a:pt x="46775" y="6099"/>
                  </a:lnTo>
                  <a:lnTo>
                    <a:pt x="22689" y="22535"/>
                  </a:lnTo>
                  <a:lnTo>
                    <a:pt x="6147" y="46512"/>
                  </a:lnTo>
                  <a:lnTo>
                    <a:pt x="0" y="75235"/>
                  </a:lnTo>
                  <a:lnTo>
                    <a:pt x="6147" y="103904"/>
                  </a:lnTo>
                  <a:lnTo>
                    <a:pt x="22689" y="127905"/>
                  </a:lnTo>
                  <a:lnTo>
                    <a:pt x="46775" y="144391"/>
                  </a:lnTo>
                  <a:lnTo>
                    <a:pt x="75557" y="150518"/>
                  </a:lnTo>
                  <a:lnTo>
                    <a:pt x="428363" y="150518"/>
                  </a:lnTo>
                  <a:lnTo>
                    <a:pt x="457180" y="144391"/>
                  </a:lnTo>
                  <a:lnTo>
                    <a:pt x="481282" y="127905"/>
                  </a:lnTo>
                  <a:lnTo>
                    <a:pt x="497827" y="103904"/>
                  </a:lnTo>
                  <a:lnTo>
                    <a:pt x="503974" y="75235"/>
                  </a:lnTo>
                  <a:lnTo>
                    <a:pt x="497827" y="46512"/>
                  </a:lnTo>
                  <a:lnTo>
                    <a:pt x="481282" y="22535"/>
                  </a:lnTo>
                  <a:lnTo>
                    <a:pt x="457180" y="6099"/>
                  </a:lnTo>
                  <a:lnTo>
                    <a:pt x="428363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1">
              <a:extLst>
                <a:ext uri="{FF2B5EF4-FFF2-40B4-BE49-F238E27FC236}">
                  <a16:creationId xmlns:a16="http://schemas.microsoft.com/office/drawing/2014/main" id="{1EEAD980-2D59-D04E-B3DE-9F564506AF63}"/>
                </a:ext>
              </a:extLst>
            </p:cNvPr>
            <p:cNvSpPr/>
            <p:nvPr/>
          </p:nvSpPr>
          <p:spPr>
            <a:xfrm>
              <a:off x="14021102" y="5042231"/>
              <a:ext cx="1915160" cy="602615"/>
            </a:xfrm>
            <a:custGeom>
              <a:avLst/>
              <a:gdLst/>
              <a:ahLst/>
              <a:cxnLst/>
              <a:rect l="l" t="t" r="r" b="b"/>
              <a:pathLst>
                <a:path w="1915159" h="602614">
                  <a:moveTo>
                    <a:pt x="1612652" y="0"/>
                  </a:moveTo>
                  <a:lnTo>
                    <a:pt x="0" y="0"/>
                  </a:lnTo>
                  <a:lnTo>
                    <a:pt x="0" y="100281"/>
                  </a:lnTo>
                  <a:lnTo>
                    <a:pt x="1612652" y="100281"/>
                  </a:lnTo>
                  <a:lnTo>
                    <a:pt x="1658675" y="105606"/>
                  </a:lnTo>
                  <a:lnTo>
                    <a:pt x="1701009" y="120762"/>
                  </a:lnTo>
                  <a:lnTo>
                    <a:pt x="1738418" y="144520"/>
                  </a:lnTo>
                  <a:lnTo>
                    <a:pt x="1769666" y="175655"/>
                  </a:lnTo>
                  <a:lnTo>
                    <a:pt x="1793517" y="212938"/>
                  </a:lnTo>
                  <a:lnTo>
                    <a:pt x="1808733" y="255141"/>
                  </a:lnTo>
                  <a:lnTo>
                    <a:pt x="1814080" y="301037"/>
                  </a:lnTo>
                  <a:lnTo>
                    <a:pt x="1808733" y="346862"/>
                  </a:lnTo>
                  <a:lnTo>
                    <a:pt x="1793517" y="389015"/>
                  </a:lnTo>
                  <a:lnTo>
                    <a:pt x="1769666" y="426263"/>
                  </a:lnTo>
                  <a:lnTo>
                    <a:pt x="1738418" y="457377"/>
                  </a:lnTo>
                  <a:lnTo>
                    <a:pt x="1701009" y="481125"/>
                  </a:lnTo>
                  <a:lnTo>
                    <a:pt x="1658675" y="496277"/>
                  </a:lnTo>
                  <a:lnTo>
                    <a:pt x="1612652" y="501601"/>
                  </a:lnTo>
                  <a:lnTo>
                    <a:pt x="0" y="501601"/>
                  </a:lnTo>
                  <a:lnTo>
                    <a:pt x="0" y="602075"/>
                  </a:lnTo>
                  <a:lnTo>
                    <a:pt x="1612652" y="602075"/>
                  </a:lnTo>
                  <a:lnTo>
                    <a:pt x="1661521" y="598116"/>
                  </a:lnTo>
                  <a:lnTo>
                    <a:pt x="1707943" y="586660"/>
                  </a:lnTo>
                  <a:lnTo>
                    <a:pt x="1751283" y="568340"/>
                  </a:lnTo>
                  <a:lnTo>
                    <a:pt x="1790905" y="543788"/>
                  </a:lnTo>
                  <a:lnTo>
                    <a:pt x="1826176" y="513636"/>
                  </a:lnTo>
                  <a:lnTo>
                    <a:pt x="1856458" y="478519"/>
                  </a:lnTo>
                  <a:lnTo>
                    <a:pt x="1881116" y="439068"/>
                  </a:lnTo>
                  <a:lnTo>
                    <a:pt x="1899516" y="395915"/>
                  </a:lnTo>
                  <a:lnTo>
                    <a:pt x="1911022" y="349694"/>
                  </a:lnTo>
                  <a:lnTo>
                    <a:pt x="1914999" y="301037"/>
                  </a:lnTo>
                  <a:lnTo>
                    <a:pt x="1911022" y="252369"/>
                  </a:lnTo>
                  <a:lnTo>
                    <a:pt x="1899516" y="206141"/>
                  </a:lnTo>
                  <a:lnTo>
                    <a:pt x="1881116" y="162986"/>
                  </a:lnTo>
                  <a:lnTo>
                    <a:pt x="1856458" y="123535"/>
                  </a:lnTo>
                  <a:lnTo>
                    <a:pt x="1826176" y="88420"/>
                  </a:lnTo>
                  <a:lnTo>
                    <a:pt x="1790905" y="58274"/>
                  </a:lnTo>
                  <a:lnTo>
                    <a:pt x="1751283" y="33726"/>
                  </a:lnTo>
                  <a:lnTo>
                    <a:pt x="1707943" y="15410"/>
                  </a:lnTo>
                  <a:lnTo>
                    <a:pt x="1661521" y="3957"/>
                  </a:lnTo>
                  <a:lnTo>
                    <a:pt x="1612652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2">
              <a:extLst>
                <a:ext uri="{FF2B5EF4-FFF2-40B4-BE49-F238E27FC236}">
                  <a16:creationId xmlns:a16="http://schemas.microsoft.com/office/drawing/2014/main" id="{329B89FF-78A1-3749-BFAD-6C5E7F270D11}"/>
                </a:ext>
              </a:extLst>
            </p:cNvPr>
            <p:cNvSpPr/>
            <p:nvPr/>
          </p:nvSpPr>
          <p:spPr>
            <a:xfrm>
              <a:off x="12195964" y="5092276"/>
              <a:ext cx="1856739" cy="502284"/>
            </a:xfrm>
            <a:custGeom>
              <a:avLst/>
              <a:gdLst/>
              <a:ahLst/>
              <a:cxnLst/>
              <a:rect l="l" t="t" r="r" b="b"/>
              <a:pathLst>
                <a:path w="1856740" h="502285">
                  <a:moveTo>
                    <a:pt x="1856467" y="0"/>
                  </a:moveTo>
                  <a:lnTo>
                    <a:pt x="250798" y="0"/>
                  </a:lnTo>
                  <a:lnTo>
                    <a:pt x="205232" y="3980"/>
                  </a:lnTo>
                  <a:lnTo>
                    <a:pt x="162545" y="15480"/>
                  </a:lnTo>
                  <a:lnTo>
                    <a:pt x="123398" y="33839"/>
                  </a:lnTo>
                  <a:lnTo>
                    <a:pt x="88455" y="58395"/>
                  </a:lnTo>
                  <a:lnTo>
                    <a:pt x="58379" y="88487"/>
                  </a:lnTo>
                  <a:lnTo>
                    <a:pt x="33832" y="123454"/>
                  </a:lnTo>
                  <a:lnTo>
                    <a:pt x="15478" y="162635"/>
                  </a:lnTo>
                  <a:lnTo>
                    <a:pt x="3980" y="205369"/>
                  </a:lnTo>
                  <a:lnTo>
                    <a:pt x="0" y="250993"/>
                  </a:lnTo>
                  <a:lnTo>
                    <a:pt x="3980" y="296560"/>
                  </a:lnTo>
                  <a:lnTo>
                    <a:pt x="15478" y="339248"/>
                  </a:lnTo>
                  <a:lnTo>
                    <a:pt x="33832" y="378396"/>
                  </a:lnTo>
                  <a:lnTo>
                    <a:pt x="58379" y="413339"/>
                  </a:lnTo>
                  <a:lnTo>
                    <a:pt x="88455" y="443415"/>
                  </a:lnTo>
                  <a:lnTo>
                    <a:pt x="123398" y="467961"/>
                  </a:lnTo>
                  <a:lnTo>
                    <a:pt x="162545" y="486315"/>
                  </a:lnTo>
                  <a:lnTo>
                    <a:pt x="205232" y="497814"/>
                  </a:lnTo>
                  <a:lnTo>
                    <a:pt x="250798" y="501794"/>
                  </a:lnTo>
                  <a:lnTo>
                    <a:pt x="1856467" y="501794"/>
                  </a:lnTo>
                  <a:lnTo>
                    <a:pt x="1856467" y="0"/>
                  </a:lnTo>
                  <a:close/>
                </a:path>
              </a:pathLst>
            </a:custGeom>
            <a:solidFill>
              <a:srgbClr val="B0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1A4C3FC4-57D0-3748-A9BC-EF63643E703D}"/>
                </a:ext>
              </a:extLst>
            </p:cNvPr>
            <p:cNvSpPr/>
            <p:nvPr/>
          </p:nvSpPr>
          <p:spPr>
            <a:xfrm>
              <a:off x="13650914" y="51927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518" y="0"/>
                  </a:moveTo>
                  <a:lnTo>
                    <a:pt x="102127" y="7455"/>
                  </a:lnTo>
                  <a:lnTo>
                    <a:pt x="60706" y="28387"/>
                  </a:lnTo>
                  <a:lnTo>
                    <a:pt x="28429" y="60644"/>
                  </a:lnTo>
                  <a:lnTo>
                    <a:pt x="7469" y="102071"/>
                  </a:lnTo>
                  <a:lnTo>
                    <a:pt x="0" y="150518"/>
                  </a:lnTo>
                  <a:lnTo>
                    <a:pt x="7469" y="198891"/>
                  </a:lnTo>
                  <a:lnTo>
                    <a:pt x="28429" y="240310"/>
                  </a:lnTo>
                  <a:lnTo>
                    <a:pt x="60706" y="272594"/>
                  </a:lnTo>
                  <a:lnTo>
                    <a:pt x="102127" y="293563"/>
                  </a:lnTo>
                  <a:lnTo>
                    <a:pt x="150518" y="301037"/>
                  </a:lnTo>
                  <a:lnTo>
                    <a:pt x="198966" y="293563"/>
                  </a:lnTo>
                  <a:lnTo>
                    <a:pt x="240394" y="272594"/>
                  </a:lnTo>
                  <a:lnTo>
                    <a:pt x="272650" y="240310"/>
                  </a:lnTo>
                  <a:lnTo>
                    <a:pt x="292737" y="200563"/>
                  </a:lnTo>
                  <a:lnTo>
                    <a:pt x="150518" y="200563"/>
                  </a:lnTo>
                  <a:lnTo>
                    <a:pt x="130000" y="196977"/>
                  </a:lnTo>
                  <a:lnTo>
                    <a:pt x="114209" y="186830"/>
                  </a:lnTo>
                  <a:lnTo>
                    <a:pt x="104064" y="171038"/>
                  </a:lnTo>
                  <a:lnTo>
                    <a:pt x="100478" y="150518"/>
                  </a:lnTo>
                  <a:lnTo>
                    <a:pt x="104064" y="129969"/>
                  </a:lnTo>
                  <a:lnTo>
                    <a:pt x="114209" y="114111"/>
                  </a:lnTo>
                  <a:lnTo>
                    <a:pt x="130000" y="103897"/>
                  </a:lnTo>
                  <a:lnTo>
                    <a:pt x="150518" y="100281"/>
                  </a:lnTo>
                  <a:lnTo>
                    <a:pt x="292677" y="100281"/>
                  </a:lnTo>
                  <a:lnTo>
                    <a:pt x="272650" y="60644"/>
                  </a:lnTo>
                  <a:lnTo>
                    <a:pt x="240394" y="28387"/>
                  </a:lnTo>
                  <a:lnTo>
                    <a:pt x="198966" y="7455"/>
                  </a:lnTo>
                  <a:lnTo>
                    <a:pt x="150518" y="0"/>
                  </a:lnTo>
                  <a:close/>
                </a:path>
                <a:path w="301625" h="301625">
                  <a:moveTo>
                    <a:pt x="292677" y="100281"/>
                  </a:moveTo>
                  <a:lnTo>
                    <a:pt x="150518" y="100281"/>
                  </a:lnTo>
                  <a:lnTo>
                    <a:pt x="171068" y="103897"/>
                  </a:lnTo>
                  <a:lnTo>
                    <a:pt x="186927" y="114111"/>
                  </a:lnTo>
                  <a:lnTo>
                    <a:pt x="197141" y="129969"/>
                  </a:lnTo>
                  <a:lnTo>
                    <a:pt x="200758" y="150518"/>
                  </a:lnTo>
                  <a:lnTo>
                    <a:pt x="197141" y="171038"/>
                  </a:lnTo>
                  <a:lnTo>
                    <a:pt x="186927" y="186830"/>
                  </a:lnTo>
                  <a:lnTo>
                    <a:pt x="171068" y="196977"/>
                  </a:lnTo>
                  <a:lnTo>
                    <a:pt x="150518" y="200563"/>
                  </a:lnTo>
                  <a:lnTo>
                    <a:pt x="292737" y="200563"/>
                  </a:lnTo>
                  <a:lnTo>
                    <a:pt x="293582" y="198891"/>
                  </a:lnTo>
                  <a:lnTo>
                    <a:pt x="301037" y="150518"/>
                  </a:lnTo>
                  <a:lnTo>
                    <a:pt x="293582" y="102071"/>
                  </a:lnTo>
                  <a:lnTo>
                    <a:pt x="292677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14">
              <a:extLst>
                <a:ext uri="{FF2B5EF4-FFF2-40B4-BE49-F238E27FC236}">
                  <a16:creationId xmlns:a16="http://schemas.microsoft.com/office/drawing/2014/main" id="{89BED001-8B91-3942-B101-CB5B2B56B0FB}"/>
                </a:ext>
              </a:extLst>
            </p:cNvPr>
            <p:cNvSpPr/>
            <p:nvPr/>
          </p:nvSpPr>
          <p:spPr>
            <a:xfrm>
              <a:off x="13199357" y="51927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518" y="0"/>
                  </a:moveTo>
                  <a:lnTo>
                    <a:pt x="102147" y="7455"/>
                  </a:lnTo>
                  <a:lnTo>
                    <a:pt x="60729" y="28387"/>
                  </a:lnTo>
                  <a:lnTo>
                    <a:pt x="28444" y="60644"/>
                  </a:lnTo>
                  <a:lnTo>
                    <a:pt x="7474" y="102071"/>
                  </a:lnTo>
                  <a:lnTo>
                    <a:pt x="0" y="150518"/>
                  </a:lnTo>
                  <a:lnTo>
                    <a:pt x="7474" y="198891"/>
                  </a:lnTo>
                  <a:lnTo>
                    <a:pt x="28444" y="240310"/>
                  </a:lnTo>
                  <a:lnTo>
                    <a:pt x="60729" y="272594"/>
                  </a:lnTo>
                  <a:lnTo>
                    <a:pt x="102147" y="293563"/>
                  </a:lnTo>
                  <a:lnTo>
                    <a:pt x="150518" y="301037"/>
                  </a:lnTo>
                  <a:lnTo>
                    <a:pt x="198966" y="293563"/>
                  </a:lnTo>
                  <a:lnTo>
                    <a:pt x="240394" y="272594"/>
                  </a:lnTo>
                  <a:lnTo>
                    <a:pt x="272650" y="240310"/>
                  </a:lnTo>
                  <a:lnTo>
                    <a:pt x="292737" y="200563"/>
                  </a:lnTo>
                  <a:lnTo>
                    <a:pt x="150518" y="200563"/>
                  </a:lnTo>
                  <a:lnTo>
                    <a:pt x="130000" y="196977"/>
                  </a:lnTo>
                  <a:lnTo>
                    <a:pt x="114209" y="186830"/>
                  </a:lnTo>
                  <a:lnTo>
                    <a:pt x="104064" y="171038"/>
                  </a:lnTo>
                  <a:lnTo>
                    <a:pt x="100478" y="150518"/>
                  </a:lnTo>
                  <a:lnTo>
                    <a:pt x="104064" y="129969"/>
                  </a:lnTo>
                  <a:lnTo>
                    <a:pt x="114209" y="114111"/>
                  </a:lnTo>
                  <a:lnTo>
                    <a:pt x="130000" y="103897"/>
                  </a:lnTo>
                  <a:lnTo>
                    <a:pt x="150518" y="100281"/>
                  </a:lnTo>
                  <a:lnTo>
                    <a:pt x="292677" y="100281"/>
                  </a:lnTo>
                  <a:lnTo>
                    <a:pt x="272650" y="60644"/>
                  </a:lnTo>
                  <a:lnTo>
                    <a:pt x="240394" y="28387"/>
                  </a:lnTo>
                  <a:lnTo>
                    <a:pt x="198966" y="7455"/>
                  </a:lnTo>
                  <a:lnTo>
                    <a:pt x="150518" y="0"/>
                  </a:lnTo>
                  <a:close/>
                </a:path>
                <a:path w="301625" h="301625">
                  <a:moveTo>
                    <a:pt x="292677" y="100281"/>
                  </a:moveTo>
                  <a:lnTo>
                    <a:pt x="150518" y="100281"/>
                  </a:lnTo>
                  <a:lnTo>
                    <a:pt x="171068" y="103897"/>
                  </a:lnTo>
                  <a:lnTo>
                    <a:pt x="186927" y="114111"/>
                  </a:lnTo>
                  <a:lnTo>
                    <a:pt x="197141" y="129969"/>
                  </a:lnTo>
                  <a:lnTo>
                    <a:pt x="200758" y="150518"/>
                  </a:lnTo>
                  <a:lnTo>
                    <a:pt x="197141" y="171038"/>
                  </a:lnTo>
                  <a:lnTo>
                    <a:pt x="186927" y="186830"/>
                  </a:lnTo>
                  <a:lnTo>
                    <a:pt x="171068" y="196977"/>
                  </a:lnTo>
                  <a:lnTo>
                    <a:pt x="150518" y="200563"/>
                  </a:lnTo>
                  <a:lnTo>
                    <a:pt x="292737" y="200563"/>
                  </a:lnTo>
                  <a:lnTo>
                    <a:pt x="293582" y="198891"/>
                  </a:lnTo>
                  <a:lnTo>
                    <a:pt x="301037" y="150518"/>
                  </a:lnTo>
                  <a:lnTo>
                    <a:pt x="293582" y="102071"/>
                  </a:lnTo>
                  <a:lnTo>
                    <a:pt x="292677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F9D11645-5779-6340-A35A-F19E357B4F5A}"/>
                </a:ext>
              </a:extLst>
            </p:cNvPr>
            <p:cNvSpPr/>
            <p:nvPr/>
          </p:nvSpPr>
          <p:spPr>
            <a:xfrm>
              <a:off x="12296243" y="51927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518" y="0"/>
                  </a:moveTo>
                  <a:lnTo>
                    <a:pt x="102147" y="7455"/>
                  </a:lnTo>
                  <a:lnTo>
                    <a:pt x="60729" y="28387"/>
                  </a:lnTo>
                  <a:lnTo>
                    <a:pt x="28444" y="60644"/>
                  </a:lnTo>
                  <a:lnTo>
                    <a:pt x="7474" y="102071"/>
                  </a:lnTo>
                  <a:lnTo>
                    <a:pt x="0" y="150518"/>
                  </a:lnTo>
                  <a:lnTo>
                    <a:pt x="7474" y="198891"/>
                  </a:lnTo>
                  <a:lnTo>
                    <a:pt x="28444" y="240310"/>
                  </a:lnTo>
                  <a:lnTo>
                    <a:pt x="60729" y="272594"/>
                  </a:lnTo>
                  <a:lnTo>
                    <a:pt x="102147" y="293563"/>
                  </a:lnTo>
                  <a:lnTo>
                    <a:pt x="150518" y="301037"/>
                  </a:lnTo>
                  <a:lnTo>
                    <a:pt x="198966" y="293563"/>
                  </a:lnTo>
                  <a:lnTo>
                    <a:pt x="240394" y="272594"/>
                  </a:lnTo>
                  <a:lnTo>
                    <a:pt x="272650" y="240310"/>
                  </a:lnTo>
                  <a:lnTo>
                    <a:pt x="292737" y="200563"/>
                  </a:lnTo>
                  <a:lnTo>
                    <a:pt x="150518" y="200563"/>
                  </a:lnTo>
                  <a:lnTo>
                    <a:pt x="130000" y="196977"/>
                  </a:lnTo>
                  <a:lnTo>
                    <a:pt x="114209" y="186830"/>
                  </a:lnTo>
                  <a:lnTo>
                    <a:pt x="104064" y="171038"/>
                  </a:lnTo>
                  <a:lnTo>
                    <a:pt x="100478" y="150518"/>
                  </a:lnTo>
                  <a:lnTo>
                    <a:pt x="104064" y="129969"/>
                  </a:lnTo>
                  <a:lnTo>
                    <a:pt x="114209" y="114111"/>
                  </a:lnTo>
                  <a:lnTo>
                    <a:pt x="130000" y="103897"/>
                  </a:lnTo>
                  <a:lnTo>
                    <a:pt x="150518" y="100281"/>
                  </a:lnTo>
                  <a:lnTo>
                    <a:pt x="292677" y="100281"/>
                  </a:lnTo>
                  <a:lnTo>
                    <a:pt x="272650" y="60644"/>
                  </a:lnTo>
                  <a:lnTo>
                    <a:pt x="240394" y="28387"/>
                  </a:lnTo>
                  <a:lnTo>
                    <a:pt x="198966" y="7455"/>
                  </a:lnTo>
                  <a:lnTo>
                    <a:pt x="150518" y="0"/>
                  </a:lnTo>
                  <a:close/>
                </a:path>
                <a:path w="301625" h="301625">
                  <a:moveTo>
                    <a:pt x="292677" y="100281"/>
                  </a:moveTo>
                  <a:lnTo>
                    <a:pt x="150518" y="100281"/>
                  </a:lnTo>
                  <a:lnTo>
                    <a:pt x="171068" y="103897"/>
                  </a:lnTo>
                  <a:lnTo>
                    <a:pt x="186927" y="114111"/>
                  </a:lnTo>
                  <a:lnTo>
                    <a:pt x="197141" y="129969"/>
                  </a:lnTo>
                  <a:lnTo>
                    <a:pt x="200758" y="150518"/>
                  </a:lnTo>
                  <a:lnTo>
                    <a:pt x="197141" y="171038"/>
                  </a:lnTo>
                  <a:lnTo>
                    <a:pt x="186927" y="186830"/>
                  </a:lnTo>
                  <a:lnTo>
                    <a:pt x="171068" y="196977"/>
                  </a:lnTo>
                  <a:lnTo>
                    <a:pt x="150518" y="200563"/>
                  </a:lnTo>
                  <a:lnTo>
                    <a:pt x="292737" y="200563"/>
                  </a:lnTo>
                  <a:lnTo>
                    <a:pt x="293582" y="198891"/>
                  </a:lnTo>
                  <a:lnTo>
                    <a:pt x="301037" y="150518"/>
                  </a:lnTo>
                  <a:lnTo>
                    <a:pt x="293582" y="102071"/>
                  </a:lnTo>
                  <a:lnTo>
                    <a:pt x="292677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6">
              <a:extLst>
                <a:ext uri="{FF2B5EF4-FFF2-40B4-BE49-F238E27FC236}">
                  <a16:creationId xmlns:a16="http://schemas.microsoft.com/office/drawing/2014/main" id="{1238E5C4-E5A4-8E4B-9F12-9549049F1EC3}"/>
                </a:ext>
              </a:extLst>
            </p:cNvPr>
            <p:cNvSpPr/>
            <p:nvPr/>
          </p:nvSpPr>
          <p:spPr>
            <a:xfrm>
              <a:off x="12747800" y="5192750"/>
              <a:ext cx="301625" cy="301625"/>
            </a:xfrm>
            <a:custGeom>
              <a:avLst/>
              <a:gdLst/>
              <a:ahLst/>
              <a:cxnLst/>
              <a:rect l="l" t="t" r="r" b="b"/>
              <a:pathLst>
                <a:path w="301625" h="301625">
                  <a:moveTo>
                    <a:pt x="150518" y="0"/>
                  </a:moveTo>
                  <a:lnTo>
                    <a:pt x="102127" y="7455"/>
                  </a:lnTo>
                  <a:lnTo>
                    <a:pt x="60706" y="28387"/>
                  </a:lnTo>
                  <a:lnTo>
                    <a:pt x="28429" y="60644"/>
                  </a:lnTo>
                  <a:lnTo>
                    <a:pt x="7469" y="102071"/>
                  </a:lnTo>
                  <a:lnTo>
                    <a:pt x="0" y="150518"/>
                  </a:lnTo>
                  <a:lnTo>
                    <a:pt x="7469" y="198891"/>
                  </a:lnTo>
                  <a:lnTo>
                    <a:pt x="28429" y="240310"/>
                  </a:lnTo>
                  <a:lnTo>
                    <a:pt x="60706" y="272594"/>
                  </a:lnTo>
                  <a:lnTo>
                    <a:pt x="102127" y="293563"/>
                  </a:lnTo>
                  <a:lnTo>
                    <a:pt x="150518" y="301037"/>
                  </a:lnTo>
                  <a:lnTo>
                    <a:pt x="198966" y="293563"/>
                  </a:lnTo>
                  <a:lnTo>
                    <a:pt x="240394" y="272594"/>
                  </a:lnTo>
                  <a:lnTo>
                    <a:pt x="272650" y="240310"/>
                  </a:lnTo>
                  <a:lnTo>
                    <a:pt x="292737" y="200563"/>
                  </a:lnTo>
                  <a:lnTo>
                    <a:pt x="150518" y="200563"/>
                  </a:lnTo>
                  <a:lnTo>
                    <a:pt x="130000" y="196977"/>
                  </a:lnTo>
                  <a:lnTo>
                    <a:pt x="114209" y="186830"/>
                  </a:lnTo>
                  <a:lnTo>
                    <a:pt x="104064" y="171038"/>
                  </a:lnTo>
                  <a:lnTo>
                    <a:pt x="100478" y="150518"/>
                  </a:lnTo>
                  <a:lnTo>
                    <a:pt x="104064" y="129969"/>
                  </a:lnTo>
                  <a:lnTo>
                    <a:pt x="114209" y="114111"/>
                  </a:lnTo>
                  <a:lnTo>
                    <a:pt x="130000" y="103897"/>
                  </a:lnTo>
                  <a:lnTo>
                    <a:pt x="150518" y="100281"/>
                  </a:lnTo>
                  <a:lnTo>
                    <a:pt x="292677" y="100281"/>
                  </a:lnTo>
                  <a:lnTo>
                    <a:pt x="272650" y="60644"/>
                  </a:lnTo>
                  <a:lnTo>
                    <a:pt x="240394" y="28387"/>
                  </a:lnTo>
                  <a:lnTo>
                    <a:pt x="198966" y="7455"/>
                  </a:lnTo>
                  <a:lnTo>
                    <a:pt x="150518" y="0"/>
                  </a:lnTo>
                  <a:close/>
                </a:path>
                <a:path w="301625" h="301625">
                  <a:moveTo>
                    <a:pt x="292677" y="100281"/>
                  </a:moveTo>
                  <a:lnTo>
                    <a:pt x="150518" y="100281"/>
                  </a:lnTo>
                  <a:lnTo>
                    <a:pt x="171068" y="103897"/>
                  </a:lnTo>
                  <a:lnTo>
                    <a:pt x="186927" y="114111"/>
                  </a:lnTo>
                  <a:lnTo>
                    <a:pt x="197141" y="129969"/>
                  </a:lnTo>
                  <a:lnTo>
                    <a:pt x="200758" y="150518"/>
                  </a:lnTo>
                  <a:lnTo>
                    <a:pt x="197141" y="171038"/>
                  </a:lnTo>
                  <a:lnTo>
                    <a:pt x="186927" y="186830"/>
                  </a:lnTo>
                  <a:lnTo>
                    <a:pt x="171068" y="196977"/>
                  </a:lnTo>
                  <a:lnTo>
                    <a:pt x="150518" y="200563"/>
                  </a:lnTo>
                  <a:lnTo>
                    <a:pt x="292737" y="200563"/>
                  </a:lnTo>
                  <a:lnTo>
                    <a:pt x="293582" y="198891"/>
                  </a:lnTo>
                  <a:lnTo>
                    <a:pt x="301037" y="150518"/>
                  </a:lnTo>
                  <a:lnTo>
                    <a:pt x="293582" y="102071"/>
                  </a:lnTo>
                  <a:lnTo>
                    <a:pt x="292677" y="100281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>
              <a:extLst>
                <a:ext uri="{FF2B5EF4-FFF2-40B4-BE49-F238E27FC236}">
                  <a16:creationId xmlns:a16="http://schemas.microsoft.com/office/drawing/2014/main" id="{4238EBFE-82A0-4141-9F38-71D923610EBE}"/>
                </a:ext>
              </a:extLst>
            </p:cNvPr>
            <p:cNvSpPr/>
            <p:nvPr/>
          </p:nvSpPr>
          <p:spPr>
            <a:xfrm>
              <a:off x="12446762" y="3737605"/>
              <a:ext cx="1405255" cy="1304925"/>
            </a:xfrm>
            <a:custGeom>
              <a:avLst/>
              <a:gdLst/>
              <a:ahLst/>
              <a:cxnLst/>
              <a:rect l="l" t="t" r="r" b="b"/>
              <a:pathLst>
                <a:path w="1405255" h="1304925">
                  <a:moveTo>
                    <a:pt x="1304630" y="0"/>
                  </a:moveTo>
                  <a:lnTo>
                    <a:pt x="100478" y="0"/>
                  </a:lnTo>
                  <a:lnTo>
                    <a:pt x="61450" y="7923"/>
                  </a:lnTo>
                  <a:lnTo>
                    <a:pt x="29503" y="29501"/>
                  </a:lnTo>
                  <a:lnTo>
                    <a:pt x="7923" y="61447"/>
                  </a:lnTo>
                  <a:lnTo>
                    <a:pt x="0" y="100474"/>
                  </a:lnTo>
                  <a:lnTo>
                    <a:pt x="0" y="1204151"/>
                  </a:lnTo>
                  <a:lnTo>
                    <a:pt x="7923" y="1243178"/>
                  </a:lnTo>
                  <a:lnTo>
                    <a:pt x="29503" y="1275124"/>
                  </a:lnTo>
                  <a:lnTo>
                    <a:pt x="61450" y="1296702"/>
                  </a:lnTo>
                  <a:lnTo>
                    <a:pt x="100478" y="1304626"/>
                  </a:lnTo>
                  <a:lnTo>
                    <a:pt x="1304630" y="1304626"/>
                  </a:lnTo>
                  <a:lnTo>
                    <a:pt x="1343565" y="1296702"/>
                  </a:lnTo>
                  <a:lnTo>
                    <a:pt x="1375451" y="1275124"/>
                  </a:lnTo>
                  <a:lnTo>
                    <a:pt x="1396996" y="1243178"/>
                  </a:lnTo>
                  <a:lnTo>
                    <a:pt x="1404910" y="1204151"/>
                  </a:lnTo>
                  <a:lnTo>
                    <a:pt x="1404910" y="100474"/>
                  </a:lnTo>
                  <a:lnTo>
                    <a:pt x="1396996" y="61447"/>
                  </a:lnTo>
                  <a:lnTo>
                    <a:pt x="1375451" y="29501"/>
                  </a:lnTo>
                  <a:lnTo>
                    <a:pt x="1343565" y="7923"/>
                  </a:lnTo>
                  <a:lnTo>
                    <a:pt x="130463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EF6C48D8-0F1E-CC41-9DD6-DAAB294902F5}"/>
                </a:ext>
              </a:extLst>
            </p:cNvPr>
            <p:cNvSpPr/>
            <p:nvPr/>
          </p:nvSpPr>
          <p:spPr>
            <a:xfrm>
              <a:off x="12898319" y="3988599"/>
              <a:ext cx="502284" cy="151130"/>
            </a:xfrm>
            <a:custGeom>
              <a:avLst/>
              <a:gdLst/>
              <a:ahLst/>
              <a:cxnLst/>
              <a:rect l="l" t="t" r="r" b="b"/>
              <a:pathLst>
                <a:path w="502284" h="151129">
                  <a:moveTo>
                    <a:pt x="426562" y="0"/>
                  </a:moveTo>
                  <a:lnTo>
                    <a:pt x="75285" y="0"/>
                  </a:lnTo>
                  <a:lnTo>
                    <a:pt x="46594" y="6099"/>
                  </a:lnTo>
                  <a:lnTo>
                    <a:pt x="22596" y="22535"/>
                  </a:lnTo>
                  <a:lnTo>
                    <a:pt x="6120" y="46512"/>
                  </a:lnTo>
                  <a:lnTo>
                    <a:pt x="0" y="75235"/>
                  </a:lnTo>
                  <a:lnTo>
                    <a:pt x="6120" y="103904"/>
                  </a:lnTo>
                  <a:lnTo>
                    <a:pt x="22596" y="127905"/>
                  </a:lnTo>
                  <a:lnTo>
                    <a:pt x="46594" y="144391"/>
                  </a:lnTo>
                  <a:lnTo>
                    <a:pt x="75285" y="150518"/>
                  </a:lnTo>
                  <a:lnTo>
                    <a:pt x="426562" y="150518"/>
                  </a:lnTo>
                  <a:lnTo>
                    <a:pt x="455223" y="144391"/>
                  </a:lnTo>
                  <a:lnTo>
                    <a:pt x="479206" y="127905"/>
                  </a:lnTo>
                  <a:lnTo>
                    <a:pt x="495676" y="103904"/>
                  </a:lnTo>
                  <a:lnTo>
                    <a:pt x="501796" y="75235"/>
                  </a:lnTo>
                  <a:lnTo>
                    <a:pt x="495676" y="46512"/>
                  </a:lnTo>
                  <a:lnTo>
                    <a:pt x="479206" y="22535"/>
                  </a:lnTo>
                  <a:lnTo>
                    <a:pt x="455223" y="6099"/>
                  </a:lnTo>
                  <a:lnTo>
                    <a:pt x="426562" y="0"/>
                  </a:lnTo>
                  <a:close/>
                </a:path>
              </a:pathLst>
            </a:custGeom>
            <a:solidFill>
              <a:srgbClr val="8A5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>
              <a:extLst>
                <a:ext uri="{FF2B5EF4-FFF2-40B4-BE49-F238E27FC236}">
                  <a16:creationId xmlns:a16="http://schemas.microsoft.com/office/drawing/2014/main" id="{22E53562-04BA-744E-A3BA-24B13038382A}"/>
                </a:ext>
              </a:extLst>
            </p:cNvPr>
            <p:cNvSpPr/>
            <p:nvPr/>
          </p:nvSpPr>
          <p:spPr>
            <a:xfrm>
              <a:off x="12145724" y="5042231"/>
              <a:ext cx="1906905" cy="602615"/>
            </a:xfrm>
            <a:custGeom>
              <a:avLst/>
              <a:gdLst/>
              <a:ahLst/>
              <a:cxnLst/>
              <a:rect l="l" t="t" r="r" b="b"/>
              <a:pathLst>
                <a:path w="1906905" h="602614">
                  <a:moveTo>
                    <a:pt x="1906706" y="0"/>
                  </a:moveTo>
                  <a:lnTo>
                    <a:pt x="301037" y="0"/>
                  </a:lnTo>
                  <a:lnTo>
                    <a:pt x="252381" y="3957"/>
                  </a:lnTo>
                  <a:lnTo>
                    <a:pt x="206160" y="15410"/>
                  </a:lnTo>
                  <a:lnTo>
                    <a:pt x="163008" y="33726"/>
                  </a:lnTo>
                  <a:lnTo>
                    <a:pt x="123557" y="58274"/>
                  </a:lnTo>
                  <a:lnTo>
                    <a:pt x="88439" y="88420"/>
                  </a:lnTo>
                  <a:lnTo>
                    <a:pt x="58288" y="123535"/>
                  </a:lnTo>
                  <a:lnTo>
                    <a:pt x="33736" y="162986"/>
                  </a:lnTo>
                  <a:lnTo>
                    <a:pt x="15415" y="206141"/>
                  </a:lnTo>
                  <a:lnTo>
                    <a:pt x="3959" y="252369"/>
                  </a:lnTo>
                  <a:lnTo>
                    <a:pt x="0" y="301037"/>
                  </a:lnTo>
                  <a:lnTo>
                    <a:pt x="3959" y="349694"/>
                  </a:lnTo>
                  <a:lnTo>
                    <a:pt x="15415" y="395915"/>
                  </a:lnTo>
                  <a:lnTo>
                    <a:pt x="33736" y="439068"/>
                  </a:lnTo>
                  <a:lnTo>
                    <a:pt x="58288" y="478519"/>
                  </a:lnTo>
                  <a:lnTo>
                    <a:pt x="88439" y="513636"/>
                  </a:lnTo>
                  <a:lnTo>
                    <a:pt x="123557" y="543788"/>
                  </a:lnTo>
                  <a:lnTo>
                    <a:pt x="163008" y="568340"/>
                  </a:lnTo>
                  <a:lnTo>
                    <a:pt x="206160" y="586660"/>
                  </a:lnTo>
                  <a:lnTo>
                    <a:pt x="252381" y="598116"/>
                  </a:lnTo>
                  <a:lnTo>
                    <a:pt x="301037" y="602075"/>
                  </a:lnTo>
                  <a:lnTo>
                    <a:pt x="1906706" y="602075"/>
                  </a:lnTo>
                  <a:lnTo>
                    <a:pt x="1906706" y="501601"/>
                  </a:lnTo>
                  <a:lnTo>
                    <a:pt x="301037" y="501601"/>
                  </a:lnTo>
                  <a:lnTo>
                    <a:pt x="255214" y="496277"/>
                  </a:lnTo>
                  <a:lnTo>
                    <a:pt x="213063" y="481125"/>
                  </a:lnTo>
                  <a:lnTo>
                    <a:pt x="175815" y="457377"/>
                  </a:lnTo>
                  <a:lnTo>
                    <a:pt x="144702" y="426263"/>
                  </a:lnTo>
                  <a:lnTo>
                    <a:pt x="120954" y="389015"/>
                  </a:lnTo>
                  <a:lnTo>
                    <a:pt x="105802" y="346862"/>
                  </a:lnTo>
                  <a:lnTo>
                    <a:pt x="100478" y="301037"/>
                  </a:lnTo>
                  <a:lnTo>
                    <a:pt x="105802" y="255141"/>
                  </a:lnTo>
                  <a:lnTo>
                    <a:pt x="120954" y="212938"/>
                  </a:lnTo>
                  <a:lnTo>
                    <a:pt x="144702" y="175655"/>
                  </a:lnTo>
                  <a:lnTo>
                    <a:pt x="175815" y="144520"/>
                  </a:lnTo>
                  <a:lnTo>
                    <a:pt x="213063" y="120762"/>
                  </a:lnTo>
                  <a:lnTo>
                    <a:pt x="255214" y="105606"/>
                  </a:lnTo>
                  <a:lnTo>
                    <a:pt x="301037" y="100281"/>
                  </a:lnTo>
                  <a:lnTo>
                    <a:pt x="1906706" y="100281"/>
                  </a:lnTo>
                  <a:lnTo>
                    <a:pt x="1906706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21">
              <a:extLst>
                <a:ext uri="{FF2B5EF4-FFF2-40B4-BE49-F238E27FC236}">
                  <a16:creationId xmlns:a16="http://schemas.microsoft.com/office/drawing/2014/main" id="{1E36FECE-7126-AA4F-8783-31405BC743E9}"/>
                </a:ext>
              </a:extLst>
            </p:cNvPr>
            <p:cNvSpPr/>
            <p:nvPr/>
          </p:nvSpPr>
          <p:spPr>
            <a:xfrm>
              <a:off x="17539947" y="5694224"/>
              <a:ext cx="1259840" cy="2434590"/>
            </a:xfrm>
            <a:custGeom>
              <a:avLst/>
              <a:gdLst/>
              <a:ahLst/>
              <a:cxnLst/>
              <a:rect l="l" t="t" r="r" b="b"/>
              <a:pathLst>
                <a:path w="1259840" h="2434590">
                  <a:moveTo>
                    <a:pt x="619723" y="907169"/>
                  </a:moveTo>
                  <a:lnTo>
                    <a:pt x="577391" y="915833"/>
                  </a:lnTo>
                  <a:lnTo>
                    <a:pt x="538212" y="934764"/>
                  </a:lnTo>
                  <a:lnTo>
                    <a:pt x="504068" y="963490"/>
                  </a:lnTo>
                  <a:lnTo>
                    <a:pt x="476844" y="1001542"/>
                  </a:lnTo>
                  <a:lnTo>
                    <a:pt x="81034" y="1722248"/>
                  </a:lnTo>
                  <a:lnTo>
                    <a:pt x="56282" y="1768767"/>
                  </a:lnTo>
                  <a:lnTo>
                    <a:pt x="36026" y="1817772"/>
                  </a:lnTo>
                  <a:lnTo>
                    <a:pt x="20267" y="1868766"/>
                  </a:lnTo>
                  <a:lnTo>
                    <a:pt x="9009" y="1921253"/>
                  </a:lnTo>
                  <a:lnTo>
                    <a:pt x="2252" y="1974734"/>
                  </a:lnTo>
                  <a:lnTo>
                    <a:pt x="0" y="2028712"/>
                  </a:lnTo>
                  <a:lnTo>
                    <a:pt x="0" y="2434218"/>
                  </a:lnTo>
                  <a:lnTo>
                    <a:pt x="719841" y="2434218"/>
                  </a:lnTo>
                  <a:lnTo>
                    <a:pt x="719841" y="2163910"/>
                  </a:lnTo>
                  <a:lnTo>
                    <a:pt x="1137632" y="1397878"/>
                  </a:lnTo>
                  <a:lnTo>
                    <a:pt x="674921" y="1397878"/>
                  </a:lnTo>
                  <a:lnTo>
                    <a:pt x="791714" y="1181631"/>
                  </a:lnTo>
                  <a:lnTo>
                    <a:pt x="809066" y="1139899"/>
                  </a:lnTo>
                  <a:lnTo>
                    <a:pt x="816123" y="1096918"/>
                  </a:lnTo>
                  <a:lnTo>
                    <a:pt x="813154" y="1054436"/>
                  </a:lnTo>
                  <a:lnTo>
                    <a:pt x="800431" y="1014203"/>
                  </a:lnTo>
                  <a:lnTo>
                    <a:pt x="778224" y="977968"/>
                  </a:lnTo>
                  <a:lnTo>
                    <a:pt x="746804" y="947480"/>
                  </a:lnTo>
                  <a:lnTo>
                    <a:pt x="706313" y="922522"/>
                  </a:lnTo>
                  <a:lnTo>
                    <a:pt x="663325" y="909242"/>
                  </a:lnTo>
                  <a:lnTo>
                    <a:pt x="619723" y="907169"/>
                  </a:lnTo>
                  <a:close/>
                </a:path>
                <a:path w="1259840" h="2434590">
                  <a:moveTo>
                    <a:pt x="1107120" y="0"/>
                  </a:moveTo>
                  <a:lnTo>
                    <a:pt x="1061674" y="1444"/>
                  </a:lnTo>
                  <a:lnTo>
                    <a:pt x="1019153" y="15409"/>
                  </a:lnTo>
                  <a:lnTo>
                    <a:pt x="982103" y="38399"/>
                  </a:lnTo>
                  <a:lnTo>
                    <a:pt x="951531" y="68914"/>
                  </a:lnTo>
                  <a:lnTo>
                    <a:pt x="928446" y="105455"/>
                  </a:lnTo>
                  <a:lnTo>
                    <a:pt x="913855" y="146522"/>
                  </a:lnTo>
                  <a:lnTo>
                    <a:pt x="908768" y="190618"/>
                  </a:lnTo>
                  <a:lnTo>
                    <a:pt x="908768" y="992459"/>
                  </a:lnTo>
                  <a:lnTo>
                    <a:pt x="674921" y="1397878"/>
                  </a:lnTo>
                  <a:lnTo>
                    <a:pt x="1137632" y="1397878"/>
                  </a:lnTo>
                  <a:lnTo>
                    <a:pt x="1196602" y="1289755"/>
                  </a:lnTo>
                  <a:lnTo>
                    <a:pt x="1220519" y="1240101"/>
                  </a:lnTo>
                  <a:lnTo>
                    <a:pt x="1238349" y="1188704"/>
                  </a:lnTo>
                  <a:lnTo>
                    <a:pt x="1250535" y="1136019"/>
                  </a:lnTo>
                  <a:lnTo>
                    <a:pt x="1257522" y="1082505"/>
                  </a:lnTo>
                  <a:lnTo>
                    <a:pt x="1259752" y="1028616"/>
                  </a:lnTo>
                  <a:lnTo>
                    <a:pt x="1259752" y="181535"/>
                  </a:lnTo>
                  <a:lnTo>
                    <a:pt x="1257301" y="136557"/>
                  </a:lnTo>
                  <a:lnTo>
                    <a:pt x="1243336" y="95355"/>
                  </a:lnTo>
                  <a:lnTo>
                    <a:pt x="1219596" y="59514"/>
                  </a:lnTo>
                  <a:lnTo>
                    <a:pt x="1187821" y="30619"/>
                  </a:lnTo>
                  <a:lnTo>
                    <a:pt x="1149749" y="10252"/>
                  </a:lnTo>
                  <a:lnTo>
                    <a:pt x="1107120" y="0"/>
                  </a:lnTo>
                  <a:close/>
                </a:path>
              </a:pathLst>
            </a:custGeom>
            <a:solidFill>
              <a:srgbClr val="FFB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22">
              <a:extLst>
                <a:ext uri="{FF2B5EF4-FFF2-40B4-BE49-F238E27FC236}">
                  <a16:creationId xmlns:a16="http://schemas.microsoft.com/office/drawing/2014/main" id="{D9E2BD95-9BD7-F848-AFA5-6CF9AF293244}"/>
                </a:ext>
              </a:extLst>
            </p:cNvPr>
            <p:cNvSpPr/>
            <p:nvPr/>
          </p:nvSpPr>
          <p:spPr>
            <a:xfrm>
              <a:off x="15389144" y="5694224"/>
              <a:ext cx="1269365" cy="2434590"/>
            </a:xfrm>
            <a:custGeom>
              <a:avLst/>
              <a:gdLst/>
              <a:ahLst/>
              <a:cxnLst/>
              <a:rect l="l" t="t" r="r" b="b"/>
              <a:pathLst>
                <a:path w="1269365" h="2434590">
                  <a:moveTo>
                    <a:pt x="161672" y="0"/>
                  </a:moveTo>
                  <a:lnTo>
                    <a:pt x="118859" y="10252"/>
                  </a:lnTo>
                  <a:lnTo>
                    <a:pt x="80285" y="30619"/>
                  </a:lnTo>
                  <a:lnTo>
                    <a:pt x="47531" y="59514"/>
                  </a:lnTo>
                  <a:lnTo>
                    <a:pt x="22178" y="95355"/>
                  </a:lnTo>
                  <a:lnTo>
                    <a:pt x="5808" y="136557"/>
                  </a:lnTo>
                  <a:lnTo>
                    <a:pt x="0" y="181535"/>
                  </a:lnTo>
                  <a:lnTo>
                    <a:pt x="0" y="1037439"/>
                  </a:lnTo>
                  <a:lnTo>
                    <a:pt x="3173" y="1091415"/>
                  </a:lnTo>
                  <a:lnTo>
                    <a:pt x="12408" y="1144502"/>
                  </a:lnTo>
                  <a:lnTo>
                    <a:pt x="27278" y="1195833"/>
                  </a:lnTo>
                  <a:lnTo>
                    <a:pt x="47357" y="1244540"/>
                  </a:lnTo>
                  <a:lnTo>
                    <a:pt x="72217" y="1289755"/>
                  </a:lnTo>
                  <a:lnTo>
                    <a:pt x="548978" y="2163910"/>
                  </a:lnTo>
                  <a:lnTo>
                    <a:pt x="548978" y="2434218"/>
                  </a:lnTo>
                  <a:lnTo>
                    <a:pt x="1268820" y="2434218"/>
                  </a:lnTo>
                  <a:lnTo>
                    <a:pt x="1268820" y="2028712"/>
                  </a:lnTo>
                  <a:lnTo>
                    <a:pt x="1266567" y="1974734"/>
                  </a:lnTo>
                  <a:lnTo>
                    <a:pt x="1259810" y="1921253"/>
                  </a:lnTo>
                  <a:lnTo>
                    <a:pt x="1248552" y="1868766"/>
                  </a:lnTo>
                  <a:lnTo>
                    <a:pt x="1232793" y="1817772"/>
                  </a:lnTo>
                  <a:lnTo>
                    <a:pt x="1212537" y="1768767"/>
                  </a:lnTo>
                  <a:lnTo>
                    <a:pt x="1187785" y="1722248"/>
                  </a:lnTo>
                  <a:lnTo>
                    <a:pt x="1009642" y="1397878"/>
                  </a:lnTo>
                  <a:lnTo>
                    <a:pt x="593898" y="1397878"/>
                  </a:lnTo>
                  <a:lnTo>
                    <a:pt x="360051" y="992459"/>
                  </a:lnTo>
                  <a:lnTo>
                    <a:pt x="360051" y="190618"/>
                  </a:lnTo>
                  <a:lnTo>
                    <a:pt x="354964" y="146522"/>
                  </a:lnTo>
                  <a:lnTo>
                    <a:pt x="340373" y="105455"/>
                  </a:lnTo>
                  <a:lnTo>
                    <a:pt x="317288" y="68914"/>
                  </a:lnTo>
                  <a:lnTo>
                    <a:pt x="286716" y="38399"/>
                  </a:lnTo>
                  <a:lnTo>
                    <a:pt x="249666" y="15409"/>
                  </a:lnTo>
                  <a:lnTo>
                    <a:pt x="207145" y="1444"/>
                  </a:lnTo>
                  <a:lnTo>
                    <a:pt x="161672" y="0"/>
                  </a:lnTo>
                  <a:close/>
                </a:path>
                <a:path w="1269365" h="2434590">
                  <a:moveTo>
                    <a:pt x="649096" y="907169"/>
                  </a:moveTo>
                  <a:lnTo>
                    <a:pt x="605494" y="909242"/>
                  </a:lnTo>
                  <a:lnTo>
                    <a:pt x="562506" y="922522"/>
                  </a:lnTo>
                  <a:lnTo>
                    <a:pt x="522015" y="947480"/>
                  </a:lnTo>
                  <a:lnTo>
                    <a:pt x="490595" y="977968"/>
                  </a:lnTo>
                  <a:lnTo>
                    <a:pt x="468388" y="1014203"/>
                  </a:lnTo>
                  <a:lnTo>
                    <a:pt x="455665" y="1054436"/>
                  </a:lnTo>
                  <a:lnTo>
                    <a:pt x="452696" y="1096918"/>
                  </a:lnTo>
                  <a:lnTo>
                    <a:pt x="459753" y="1139899"/>
                  </a:lnTo>
                  <a:lnTo>
                    <a:pt x="477105" y="1181631"/>
                  </a:lnTo>
                  <a:lnTo>
                    <a:pt x="593898" y="1397878"/>
                  </a:lnTo>
                  <a:lnTo>
                    <a:pt x="1009642" y="1397878"/>
                  </a:lnTo>
                  <a:lnTo>
                    <a:pt x="791975" y="1001542"/>
                  </a:lnTo>
                  <a:lnTo>
                    <a:pt x="764751" y="963490"/>
                  </a:lnTo>
                  <a:lnTo>
                    <a:pt x="730607" y="934764"/>
                  </a:lnTo>
                  <a:lnTo>
                    <a:pt x="691428" y="915833"/>
                  </a:lnTo>
                  <a:lnTo>
                    <a:pt x="649096" y="907169"/>
                  </a:lnTo>
                  <a:close/>
                </a:path>
              </a:pathLst>
            </a:custGeom>
            <a:solidFill>
              <a:srgbClr val="FFB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23">
              <a:extLst>
                <a:ext uri="{FF2B5EF4-FFF2-40B4-BE49-F238E27FC236}">
                  <a16:creationId xmlns:a16="http://schemas.microsoft.com/office/drawing/2014/main" id="{B9B42694-D363-E64D-8773-D44FC580C3A3}"/>
                </a:ext>
              </a:extLst>
            </p:cNvPr>
            <p:cNvSpPr/>
            <p:nvPr/>
          </p:nvSpPr>
          <p:spPr>
            <a:xfrm>
              <a:off x="17962804" y="6686684"/>
              <a:ext cx="486409" cy="811530"/>
            </a:xfrm>
            <a:custGeom>
              <a:avLst/>
              <a:gdLst/>
              <a:ahLst/>
              <a:cxnLst/>
              <a:rect l="l" t="t" r="r" b="b"/>
              <a:pathLst>
                <a:path w="486409" h="811529">
                  <a:moveTo>
                    <a:pt x="485911" y="0"/>
                  </a:moveTo>
                  <a:lnTo>
                    <a:pt x="0" y="810925"/>
                  </a:lnTo>
                  <a:lnTo>
                    <a:pt x="422856" y="315287"/>
                  </a:lnTo>
                  <a:lnTo>
                    <a:pt x="451765" y="278435"/>
                  </a:lnTo>
                  <a:lnTo>
                    <a:pt x="471323" y="236498"/>
                  </a:lnTo>
                  <a:lnTo>
                    <a:pt x="482411" y="191204"/>
                  </a:lnTo>
                  <a:lnTo>
                    <a:pt x="485911" y="144280"/>
                  </a:lnTo>
                  <a:lnTo>
                    <a:pt x="485911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24">
              <a:extLst>
                <a:ext uri="{FF2B5EF4-FFF2-40B4-BE49-F238E27FC236}">
                  <a16:creationId xmlns:a16="http://schemas.microsoft.com/office/drawing/2014/main" id="{9A41ED5C-6056-8348-9D8D-1A699A624D64}"/>
                </a:ext>
              </a:extLst>
            </p:cNvPr>
            <p:cNvSpPr/>
            <p:nvPr/>
          </p:nvSpPr>
          <p:spPr>
            <a:xfrm>
              <a:off x="15749195" y="6686684"/>
              <a:ext cx="486409" cy="811530"/>
            </a:xfrm>
            <a:custGeom>
              <a:avLst/>
              <a:gdLst/>
              <a:ahLst/>
              <a:cxnLst/>
              <a:rect l="l" t="t" r="r" b="b"/>
              <a:pathLst>
                <a:path w="486409" h="811529">
                  <a:moveTo>
                    <a:pt x="0" y="0"/>
                  </a:moveTo>
                  <a:lnTo>
                    <a:pt x="0" y="144280"/>
                  </a:lnTo>
                  <a:lnTo>
                    <a:pt x="4787" y="191204"/>
                  </a:lnTo>
                  <a:lnTo>
                    <a:pt x="18020" y="236498"/>
                  </a:lnTo>
                  <a:lnTo>
                    <a:pt x="38007" y="278435"/>
                  </a:lnTo>
                  <a:lnTo>
                    <a:pt x="63055" y="315287"/>
                  </a:lnTo>
                  <a:lnTo>
                    <a:pt x="485911" y="810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25">
              <a:extLst>
                <a:ext uri="{FF2B5EF4-FFF2-40B4-BE49-F238E27FC236}">
                  <a16:creationId xmlns:a16="http://schemas.microsoft.com/office/drawing/2014/main" id="{A1678193-58E4-0842-9E56-EB58FCEEBA0B}"/>
                </a:ext>
              </a:extLst>
            </p:cNvPr>
            <p:cNvSpPr/>
            <p:nvPr/>
          </p:nvSpPr>
          <p:spPr>
            <a:xfrm>
              <a:off x="18061809" y="6647794"/>
              <a:ext cx="240605" cy="2124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6">
              <a:extLst>
                <a:ext uri="{FF2B5EF4-FFF2-40B4-BE49-F238E27FC236}">
                  <a16:creationId xmlns:a16="http://schemas.microsoft.com/office/drawing/2014/main" id="{F114BD78-953F-A346-8538-AD26621FA6D7}"/>
                </a:ext>
              </a:extLst>
            </p:cNvPr>
            <p:cNvSpPr/>
            <p:nvPr/>
          </p:nvSpPr>
          <p:spPr>
            <a:xfrm>
              <a:off x="15896772" y="6647794"/>
              <a:ext cx="239330" cy="2124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7">
              <a:extLst>
                <a:ext uri="{FF2B5EF4-FFF2-40B4-BE49-F238E27FC236}">
                  <a16:creationId xmlns:a16="http://schemas.microsoft.com/office/drawing/2014/main" id="{ADA2C6C7-6E84-CB4E-8736-4A9E5AB88A4B}"/>
                </a:ext>
              </a:extLst>
            </p:cNvPr>
            <p:cNvSpPr/>
            <p:nvPr/>
          </p:nvSpPr>
          <p:spPr>
            <a:xfrm>
              <a:off x="16662277" y="5002720"/>
              <a:ext cx="1684655" cy="1918970"/>
            </a:xfrm>
            <a:custGeom>
              <a:avLst/>
              <a:gdLst/>
              <a:ahLst/>
              <a:cxnLst/>
              <a:rect l="l" t="t" r="r" b="b"/>
              <a:pathLst>
                <a:path w="1684655" h="1918970">
                  <a:moveTo>
                    <a:pt x="1684503" y="0"/>
                  </a:moveTo>
                  <a:lnTo>
                    <a:pt x="421128" y="0"/>
                  </a:lnTo>
                  <a:lnTo>
                    <a:pt x="0" y="815226"/>
                  </a:lnTo>
                  <a:lnTo>
                    <a:pt x="421128" y="1918680"/>
                  </a:lnTo>
                  <a:lnTo>
                    <a:pt x="1684503" y="1307210"/>
                  </a:lnTo>
                  <a:lnTo>
                    <a:pt x="1684503" y="0"/>
                  </a:lnTo>
                  <a:close/>
                </a:path>
              </a:pathLst>
            </a:custGeom>
            <a:solidFill>
              <a:srgbClr val="F57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8">
              <a:extLst>
                <a:ext uri="{FF2B5EF4-FFF2-40B4-BE49-F238E27FC236}">
                  <a16:creationId xmlns:a16="http://schemas.microsoft.com/office/drawing/2014/main" id="{1730F97A-DCF4-C244-992B-EC850E085D09}"/>
                </a:ext>
              </a:extLst>
            </p:cNvPr>
            <p:cNvSpPr/>
            <p:nvPr/>
          </p:nvSpPr>
          <p:spPr>
            <a:xfrm>
              <a:off x="15820031" y="5002720"/>
              <a:ext cx="1263650" cy="1918970"/>
            </a:xfrm>
            <a:custGeom>
              <a:avLst/>
              <a:gdLst/>
              <a:ahLst/>
              <a:cxnLst/>
              <a:rect l="l" t="t" r="r" b="b"/>
              <a:pathLst>
                <a:path w="1263650" h="1918970">
                  <a:moveTo>
                    <a:pt x="1263375" y="0"/>
                  </a:moveTo>
                  <a:lnTo>
                    <a:pt x="0" y="0"/>
                  </a:lnTo>
                  <a:lnTo>
                    <a:pt x="0" y="1307210"/>
                  </a:lnTo>
                  <a:lnTo>
                    <a:pt x="1263375" y="1918680"/>
                  </a:lnTo>
                  <a:lnTo>
                    <a:pt x="1263375" y="0"/>
                  </a:lnTo>
                  <a:close/>
                </a:path>
              </a:pathLst>
            </a:custGeom>
            <a:solidFill>
              <a:srgbClr val="FF98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9">
              <a:extLst>
                <a:ext uri="{FF2B5EF4-FFF2-40B4-BE49-F238E27FC236}">
                  <a16:creationId xmlns:a16="http://schemas.microsoft.com/office/drawing/2014/main" id="{6C207773-28DA-F349-9C31-B719D10C0047}"/>
                </a:ext>
              </a:extLst>
            </p:cNvPr>
            <p:cNvSpPr/>
            <p:nvPr/>
          </p:nvSpPr>
          <p:spPr>
            <a:xfrm>
              <a:off x="15820031" y="4531787"/>
              <a:ext cx="2527300" cy="1026160"/>
            </a:xfrm>
            <a:custGeom>
              <a:avLst/>
              <a:gdLst/>
              <a:ahLst/>
              <a:cxnLst/>
              <a:rect l="l" t="t" r="r" b="b"/>
              <a:pathLst>
                <a:path w="2527300" h="1026160">
                  <a:moveTo>
                    <a:pt x="1263375" y="0"/>
                  </a:moveTo>
                  <a:lnTo>
                    <a:pt x="0" y="470933"/>
                  </a:lnTo>
                  <a:lnTo>
                    <a:pt x="1263375" y="1026000"/>
                  </a:lnTo>
                  <a:lnTo>
                    <a:pt x="2526750" y="470933"/>
                  </a:lnTo>
                  <a:lnTo>
                    <a:pt x="1263375" y="0"/>
                  </a:lnTo>
                  <a:close/>
                </a:path>
              </a:pathLst>
            </a:custGeom>
            <a:solidFill>
              <a:srgbClr val="FFCC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30">
              <a:extLst>
                <a:ext uri="{FF2B5EF4-FFF2-40B4-BE49-F238E27FC236}">
                  <a16:creationId xmlns:a16="http://schemas.microsoft.com/office/drawing/2014/main" id="{F63CAA95-1438-1648-89F4-78DF9071976E}"/>
                </a:ext>
              </a:extLst>
            </p:cNvPr>
            <p:cNvSpPr/>
            <p:nvPr/>
          </p:nvSpPr>
          <p:spPr>
            <a:xfrm>
              <a:off x="17644812" y="4180476"/>
              <a:ext cx="140970" cy="428625"/>
            </a:xfrm>
            <a:custGeom>
              <a:avLst/>
              <a:gdLst/>
              <a:ahLst/>
              <a:cxnLst/>
              <a:rect l="l" t="t" r="r" b="b"/>
              <a:pathLst>
                <a:path w="140969" h="428625">
                  <a:moveTo>
                    <a:pt x="140561" y="0"/>
                  </a:moveTo>
                  <a:lnTo>
                    <a:pt x="0" y="0"/>
                  </a:lnTo>
                  <a:lnTo>
                    <a:pt x="0" y="372428"/>
                  </a:lnTo>
                  <a:lnTo>
                    <a:pt x="140561" y="428562"/>
                  </a:lnTo>
                  <a:lnTo>
                    <a:pt x="140561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31">
              <a:extLst>
                <a:ext uri="{FF2B5EF4-FFF2-40B4-BE49-F238E27FC236}">
                  <a16:creationId xmlns:a16="http://schemas.microsoft.com/office/drawing/2014/main" id="{01456AFB-FAFA-1B4F-BD4A-0149CD41B5E3}"/>
                </a:ext>
              </a:extLst>
            </p:cNvPr>
            <p:cNvSpPr/>
            <p:nvPr/>
          </p:nvSpPr>
          <p:spPr>
            <a:xfrm>
              <a:off x="17223695" y="4180476"/>
              <a:ext cx="140970" cy="267335"/>
            </a:xfrm>
            <a:custGeom>
              <a:avLst/>
              <a:gdLst/>
              <a:ahLst/>
              <a:cxnLst/>
              <a:rect l="l" t="t" r="r" b="b"/>
              <a:pathLst>
                <a:path w="140969" h="267335">
                  <a:moveTo>
                    <a:pt x="140550" y="0"/>
                  </a:moveTo>
                  <a:lnTo>
                    <a:pt x="0" y="0"/>
                  </a:lnTo>
                  <a:lnTo>
                    <a:pt x="0" y="217722"/>
                  </a:lnTo>
                  <a:lnTo>
                    <a:pt x="140550" y="266975"/>
                  </a:lnTo>
                  <a:lnTo>
                    <a:pt x="140550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32">
              <a:extLst>
                <a:ext uri="{FF2B5EF4-FFF2-40B4-BE49-F238E27FC236}">
                  <a16:creationId xmlns:a16="http://schemas.microsoft.com/office/drawing/2014/main" id="{C80E92CB-4DF0-8E40-8104-C36D472F694D}"/>
                </a:ext>
              </a:extLst>
            </p:cNvPr>
            <p:cNvSpPr/>
            <p:nvPr/>
          </p:nvSpPr>
          <p:spPr>
            <a:xfrm>
              <a:off x="18065942" y="4180476"/>
              <a:ext cx="140970" cy="583565"/>
            </a:xfrm>
            <a:custGeom>
              <a:avLst/>
              <a:gdLst/>
              <a:ahLst/>
              <a:cxnLst/>
              <a:rect l="l" t="t" r="r" b="b"/>
              <a:pathLst>
                <a:path w="140969" h="583564">
                  <a:moveTo>
                    <a:pt x="140561" y="0"/>
                  </a:moveTo>
                  <a:lnTo>
                    <a:pt x="0" y="0"/>
                  </a:lnTo>
                  <a:lnTo>
                    <a:pt x="0" y="533949"/>
                  </a:lnTo>
                  <a:lnTo>
                    <a:pt x="140561" y="583201"/>
                  </a:lnTo>
                  <a:lnTo>
                    <a:pt x="140561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33">
              <a:extLst>
                <a:ext uri="{FF2B5EF4-FFF2-40B4-BE49-F238E27FC236}">
                  <a16:creationId xmlns:a16="http://schemas.microsoft.com/office/drawing/2014/main" id="{2579F613-499C-3549-9FD6-927AA2AEF7DF}"/>
                </a:ext>
              </a:extLst>
            </p:cNvPr>
            <p:cNvSpPr/>
            <p:nvPr/>
          </p:nvSpPr>
          <p:spPr>
            <a:xfrm>
              <a:off x="15960309" y="4180476"/>
              <a:ext cx="140970" cy="583565"/>
            </a:xfrm>
            <a:custGeom>
              <a:avLst/>
              <a:gdLst/>
              <a:ahLst/>
              <a:cxnLst/>
              <a:rect l="l" t="t" r="r" b="b"/>
              <a:pathLst>
                <a:path w="140969" h="583564">
                  <a:moveTo>
                    <a:pt x="140561" y="0"/>
                  </a:moveTo>
                  <a:lnTo>
                    <a:pt x="0" y="0"/>
                  </a:lnTo>
                  <a:lnTo>
                    <a:pt x="0" y="583201"/>
                  </a:lnTo>
                  <a:lnTo>
                    <a:pt x="140561" y="533949"/>
                  </a:lnTo>
                  <a:lnTo>
                    <a:pt x="140561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4">
              <a:extLst>
                <a:ext uri="{FF2B5EF4-FFF2-40B4-BE49-F238E27FC236}">
                  <a16:creationId xmlns:a16="http://schemas.microsoft.com/office/drawing/2014/main" id="{02398B4E-4495-584F-8D65-A2C04C50B242}"/>
                </a:ext>
              </a:extLst>
            </p:cNvPr>
            <p:cNvSpPr/>
            <p:nvPr/>
          </p:nvSpPr>
          <p:spPr>
            <a:xfrm>
              <a:off x="16802566" y="4180476"/>
              <a:ext cx="140970" cy="267335"/>
            </a:xfrm>
            <a:custGeom>
              <a:avLst/>
              <a:gdLst/>
              <a:ahLst/>
              <a:cxnLst/>
              <a:rect l="l" t="t" r="r" b="b"/>
              <a:pathLst>
                <a:path w="140969" h="267335">
                  <a:moveTo>
                    <a:pt x="140550" y="0"/>
                  </a:moveTo>
                  <a:lnTo>
                    <a:pt x="0" y="0"/>
                  </a:lnTo>
                  <a:lnTo>
                    <a:pt x="0" y="266975"/>
                  </a:lnTo>
                  <a:lnTo>
                    <a:pt x="140550" y="217722"/>
                  </a:lnTo>
                  <a:lnTo>
                    <a:pt x="140550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5">
              <a:extLst>
                <a:ext uri="{FF2B5EF4-FFF2-40B4-BE49-F238E27FC236}">
                  <a16:creationId xmlns:a16="http://schemas.microsoft.com/office/drawing/2014/main" id="{153FB4B8-A33B-614A-837F-66B7A0714DC7}"/>
                </a:ext>
              </a:extLst>
            </p:cNvPr>
            <p:cNvSpPr/>
            <p:nvPr/>
          </p:nvSpPr>
          <p:spPr>
            <a:xfrm>
              <a:off x="16381438" y="4180476"/>
              <a:ext cx="140970" cy="428625"/>
            </a:xfrm>
            <a:custGeom>
              <a:avLst/>
              <a:gdLst/>
              <a:ahLst/>
              <a:cxnLst/>
              <a:rect l="l" t="t" r="r" b="b"/>
              <a:pathLst>
                <a:path w="140969" h="428625">
                  <a:moveTo>
                    <a:pt x="140561" y="0"/>
                  </a:moveTo>
                  <a:lnTo>
                    <a:pt x="0" y="0"/>
                  </a:lnTo>
                  <a:lnTo>
                    <a:pt x="0" y="428562"/>
                  </a:lnTo>
                  <a:lnTo>
                    <a:pt x="140561" y="372428"/>
                  </a:lnTo>
                  <a:lnTo>
                    <a:pt x="140561" y="0"/>
                  </a:lnTo>
                  <a:close/>
                </a:path>
              </a:pathLst>
            </a:custGeom>
            <a:solidFill>
              <a:srgbClr val="607D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6">
              <a:extLst>
                <a:ext uri="{FF2B5EF4-FFF2-40B4-BE49-F238E27FC236}">
                  <a16:creationId xmlns:a16="http://schemas.microsoft.com/office/drawing/2014/main" id="{C1C6B769-06BD-FC4E-8713-E68F1DC91D7E}"/>
                </a:ext>
              </a:extLst>
            </p:cNvPr>
            <p:cNvSpPr/>
            <p:nvPr/>
          </p:nvSpPr>
          <p:spPr>
            <a:xfrm>
              <a:off x="17574804" y="5447139"/>
              <a:ext cx="421640" cy="273685"/>
            </a:xfrm>
            <a:custGeom>
              <a:avLst/>
              <a:gdLst/>
              <a:ahLst/>
              <a:cxnLst/>
              <a:rect l="l" t="t" r="r" b="b"/>
              <a:pathLst>
                <a:path w="421640" h="273685">
                  <a:moveTo>
                    <a:pt x="379600" y="0"/>
                  </a:moveTo>
                  <a:lnTo>
                    <a:pt x="70008" y="124884"/>
                  </a:lnTo>
                  <a:lnTo>
                    <a:pt x="19215" y="166116"/>
                  </a:lnTo>
                  <a:lnTo>
                    <a:pt x="0" y="223186"/>
                  </a:lnTo>
                  <a:lnTo>
                    <a:pt x="5018" y="250534"/>
                  </a:lnTo>
                  <a:lnTo>
                    <a:pt x="19215" y="268002"/>
                  </a:lnTo>
                  <a:lnTo>
                    <a:pt x="41307" y="273604"/>
                  </a:lnTo>
                  <a:lnTo>
                    <a:pt x="70008" y="265354"/>
                  </a:lnTo>
                  <a:lnTo>
                    <a:pt x="350858" y="145933"/>
                  </a:lnTo>
                  <a:lnTo>
                    <a:pt x="401782" y="104601"/>
                  </a:lnTo>
                  <a:lnTo>
                    <a:pt x="421128" y="47429"/>
                  </a:lnTo>
                  <a:lnTo>
                    <a:pt x="416069" y="21077"/>
                  </a:lnTo>
                  <a:lnTo>
                    <a:pt x="401782" y="5269"/>
                  </a:lnTo>
                  <a:lnTo>
                    <a:pt x="379600" y="0"/>
                  </a:lnTo>
                  <a:close/>
                </a:path>
              </a:pathLst>
            </a:custGeom>
            <a:solidFill>
              <a:srgbClr val="AB5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34892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Example Subscriptions</a:t>
            </a:r>
          </a:p>
          <a:p>
            <a:pPr marL="0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8F8FCD0-390D-D64F-A22B-176075139360}"/>
              </a:ext>
            </a:extLst>
          </p:cNvPr>
          <p:cNvGrpSpPr/>
          <p:nvPr/>
        </p:nvGrpSpPr>
        <p:grpSpPr>
          <a:xfrm>
            <a:off x="1168806" y="2461085"/>
            <a:ext cx="9379126" cy="2263315"/>
            <a:chOff x="934647" y="3877378"/>
            <a:chExt cx="18609804" cy="3511420"/>
          </a:xfrm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A6766353-C449-F442-8013-2B5937652965}"/>
                </a:ext>
              </a:extLst>
            </p:cNvPr>
            <p:cNvSpPr/>
            <p:nvPr/>
          </p:nvSpPr>
          <p:spPr>
            <a:xfrm>
              <a:off x="2642711" y="3877378"/>
              <a:ext cx="759460" cy="759460"/>
            </a:xfrm>
            <a:custGeom>
              <a:avLst/>
              <a:gdLst/>
              <a:ahLst/>
              <a:cxnLst/>
              <a:rect l="l" t="t" r="r" b="b"/>
              <a:pathLst>
                <a:path w="759460" h="759460">
                  <a:moveTo>
                    <a:pt x="379326" y="0"/>
                  </a:moveTo>
                  <a:lnTo>
                    <a:pt x="331793" y="2965"/>
                  </a:lnTo>
                  <a:lnTo>
                    <a:pt x="286008" y="11623"/>
                  </a:lnTo>
                  <a:lnTo>
                    <a:pt x="242328" y="25612"/>
                  </a:lnTo>
                  <a:lnTo>
                    <a:pt x="201112" y="44574"/>
                  </a:lnTo>
                  <a:lnTo>
                    <a:pt x="162717" y="68150"/>
                  </a:lnTo>
                  <a:lnTo>
                    <a:pt x="127499" y="95979"/>
                  </a:lnTo>
                  <a:lnTo>
                    <a:pt x="95818" y="127703"/>
                  </a:lnTo>
                  <a:lnTo>
                    <a:pt x="68030" y="162961"/>
                  </a:lnTo>
                  <a:lnTo>
                    <a:pt x="44492" y="201394"/>
                  </a:lnTo>
                  <a:lnTo>
                    <a:pt x="25563" y="242643"/>
                  </a:lnTo>
                  <a:lnTo>
                    <a:pt x="11599" y="286349"/>
                  </a:lnTo>
                  <a:lnTo>
                    <a:pt x="2959" y="332151"/>
                  </a:lnTo>
                  <a:lnTo>
                    <a:pt x="0" y="379691"/>
                  </a:lnTo>
                  <a:lnTo>
                    <a:pt x="2959" y="427230"/>
                  </a:lnTo>
                  <a:lnTo>
                    <a:pt x="11599" y="473032"/>
                  </a:lnTo>
                  <a:lnTo>
                    <a:pt x="25563" y="516738"/>
                  </a:lnTo>
                  <a:lnTo>
                    <a:pt x="44492" y="557987"/>
                  </a:lnTo>
                  <a:lnTo>
                    <a:pt x="68030" y="596420"/>
                  </a:lnTo>
                  <a:lnTo>
                    <a:pt x="95818" y="631678"/>
                  </a:lnTo>
                  <a:lnTo>
                    <a:pt x="127499" y="663402"/>
                  </a:lnTo>
                  <a:lnTo>
                    <a:pt x="162717" y="691231"/>
                  </a:lnTo>
                  <a:lnTo>
                    <a:pt x="201112" y="714807"/>
                  </a:lnTo>
                  <a:lnTo>
                    <a:pt x="242328" y="733769"/>
                  </a:lnTo>
                  <a:lnTo>
                    <a:pt x="286008" y="747759"/>
                  </a:lnTo>
                  <a:lnTo>
                    <a:pt x="331793" y="756416"/>
                  </a:lnTo>
                  <a:lnTo>
                    <a:pt x="379326" y="759382"/>
                  </a:lnTo>
                  <a:lnTo>
                    <a:pt x="426937" y="756416"/>
                  </a:lnTo>
                  <a:lnTo>
                    <a:pt x="472788" y="747759"/>
                  </a:lnTo>
                  <a:lnTo>
                    <a:pt x="516523" y="733769"/>
                  </a:lnTo>
                  <a:lnTo>
                    <a:pt x="557784" y="714807"/>
                  </a:lnTo>
                  <a:lnTo>
                    <a:pt x="596215" y="691231"/>
                  </a:lnTo>
                  <a:lnTo>
                    <a:pt x="631460" y="663402"/>
                  </a:lnTo>
                  <a:lnTo>
                    <a:pt x="663163" y="631678"/>
                  </a:lnTo>
                  <a:lnTo>
                    <a:pt x="690966" y="596420"/>
                  </a:lnTo>
                  <a:lnTo>
                    <a:pt x="714514" y="557987"/>
                  </a:lnTo>
                  <a:lnTo>
                    <a:pt x="733449" y="516738"/>
                  </a:lnTo>
                  <a:lnTo>
                    <a:pt x="747416" y="473032"/>
                  </a:lnTo>
                  <a:lnTo>
                    <a:pt x="756058" y="427230"/>
                  </a:lnTo>
                  <a:lnTo>
                    <a:pt x="759017" y="379691"/>
                  </a:lnTo>
                  <a:lnTo>
                    <a:pt x="756058" y="332151"/>
                  </a:lnTo>
                  <a:lnTo>
                    <a:pt x="747416" y="286349"/>
                  </a:lnTo>
                  <a:lnTo>
                    <a:pt x="733449" y="242643"/>
                  </a:lnTo>
                  <a:lnTo>
                    <a:pt x="714514" y="201394"/>
                  </a:lnTo>
                  <a:lnTo>
                    <a:pt x="690966" y="162961"/>
                  </a:lnTo>
                  <a:lnTo>
                    <a:pt x="663163" y="127703"/>
                  </a:lnTo>
                  <a:lnTo>
                    <a:pt x="631460" y="95979"/>
                  </a:lnTo>
                  <a:lnTo>
                    <a:pt x="596215" y="68150"/>
                  </a:lnTo>
                  <a:lnTo>
                    <a:pt x="557784" y="44574"/>
                  </a:lnTo>
                  <a:lnTo>
                    <a:pt x="516523" y="25612"/>
                  </a:lnTo>
                  <a:lnTo>
                    <a:pt x="472788" y="11623"/>
                  </a:lnTo>
                  <a:lnTo>
                    <a:pt x="426937" y="2965"/>
                  </a:lnTo>
                  <a:lnTo>
                    <a:pt x="379326" y="0"/>
                  </a:lnTo>
                  <a:close/>
                </a:path>
              </a:pathLst>
            </a:custGeom>
            <a:solidFill>
              <a:srgbClr val="FFB7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4478505C-5AA4-5C4E-8C5F-953C795A35F7}"/>
                </a:ext>
              </a:extLst>
            </p:cNvPr>
            <p:cNvSpPr/>
            <p:nvPr/>
          </p:nvSpPr>
          <p:spPr>
            <a:xfrm>
              <a:off x="1124311" y="5775469"/>
              <a:ext cx="3416300" cy="948690"/>
            </a:xfrm>
            <a:custGeom>
              <a:avLst/>
              <a:gdLst/>
              <a:ahLst/>
              <a:cxnLst/>
              <a:rect l="l" t="t" r="r" b="b"/>
              <a:pathLst>
                <a:path w="3416300" h="948690">
                  <a:moveTo>
                    <a:pt x="3416126" y="0"/>
                  </a:moveTo>
                  <a:lnTo>
                    <a:pt x="0" y="0"/>
                  </a:lnTo>
                  <a:lnTo>
                    <a:pt x="0" y="664003"/>
                  </a:lnTo>
                  <a:lnTo>
                    <a:pt x="41935" y="708484"/>
                  </a:lnTo>
                  <a:lnTo>
                    <a:pt x="151357" y="806342"/>
                  </a:lnTo>
                  <a:lnTo>
                    <a:pt x="303685" y="904200"/>
                  </a:lnTo>
                  <a:lnTo>
                    <a:pt x="474340" y="948681"/>
                  </a:lnTo>
                  <a:lnTo>
                    <a:pt x="2277417" y="948681"/>
                  </a:lnTo>
                  <a:lnTo>
                    <a:pt x="2695537" y="800449"/>
                  </a:lnTo>
                  <a:lnTo>
                    <a:pt x="3060279" y="474340"/>
                  </a:lnTo>
                  <a:lnTo>
                    <a:pt x="3318268" y="148231"/>
                  </a:lnTo>
                  <a:lnTo>
                    <a:pt x="3416126" y="0"/>
                  </a:lnTo>
                  <a:close/>
                </a:path>
              </a:pathLst>
            </a:custGeom>
            <a:solidFill>
              <a:srgbClr val="388E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C6666A16-16BF-8D40-A433-0D478591FF60}"/>
                </a:ext>
              </a:extLst>
            </p:cNvPr>
            <p:cNvSpPr/>
            <p:nvPr/>
          </p:nvSpPr>
          <p:spPr>
            <a:xfrm>
              <a:off x="934647" y="6439473"/>
              <a:ext cx="3796029" cy="949325"/>
            </a:xfrm>
            <a:custGeom>
              <a:avLst/>
              <a:gdLst/>
              <a:ahLst/>
              <a:cxnLst/>
              <a:rect l="l" t="t" r="r" b="b"/>
              <a:pathLst>
                <a:path w="3796029" h="949325">
                  <a:moveTo>
                    <a:pt x="379326" y="0"/>
                  </a:moveTo>
                  <a:lnTo>
                    <a:pt x="360089" y="29691"/>
                  </a:lnTo>
                  <a:lnTo>
                    <a:pt x="296417" y="95013"/>
                  </a:lnTo>
                  <a:lnTo>
                    <a:pt x="179367" y="160335"/>
                  </a:lnTo>
                  <a:lnTo>
                    <a:pt x="0" y="190027"/>
                  </a:lnTo>
                  <a:lnTo>
                    <a:pt x="0" y="949045"/>
                  </a:lnTo>
                  <a:lnTo>
                    <a:pt x="3795453" y="949045"/>
                  </a:lnTo>
                  <a:lnTo>
                    <a:pt x="3795453" y="190027"/>
                  </a:lnTo>
                  <a:lnTo>
                    <a:pt x="759017" y="190027"/>
                  </a:lnTo>
                  <a:lnTo>
                    <a:pt x="579592" y="160335"/>
                  </a:lnTo>
                  <a:lnTo>
                    <a:pt x="462418" y="95013"/>
                  </a:lnTo>
                  <a:lnTo>
                    <a:pt x="398620" y="29691"/>
                  </a:lnTo>
                  <a:lnTo>
                    <a:pt x="379326" y="0"/>
                  </a:lnTo>
                  <a:close/>
                </a:path>
                <a:path w="3796029" h="949325">
                  <a:moveTo>
                    <a:pt x="1138708" y="0"/>
                  </a:moveTo>
                  <a:lnTo>
                    <a:pt x="1119414" y="29691"/>
                  </a:lnTo>
                  <a:lnTo>
                    <a:pt x="1055617" y="95013"/>
                  </a:lnTo>
                  <a:lnTo>
                    <a:pt x="938442" y="160335"/>
                  </a:lnTo>
                  <a:lnTo>
                    <a:pt x="759017" y="190027"/>
                  </a:lnTo>
                  <a:lnTo>
                    <a:pt x="1518035" y="190027"/>
                  </a:lnTo>
                  <a:lnTo>
                    <a:pt x="1338667" y="160335"/>
                  </a:lnTo>
                  <a:lnTo>
                    <a:pt x="1221618" y="95013"/>
                  </a:lnTo>
                  <a:lnTo>
                    <a:pt x="1157945" y="29691"/>
                  </a:lnTo>
                  <a:lnTo>
                    <a:pt x="1138708" y="0"/>
                  </a:lnTo>
                  <a:close/>
                </a:path>
                <a:path w="3796029" h="949325">
                  <a:moveTo>
                    <a:pt x="1897726" y="0"/>
                  </a:moveTo>
                  <a:lnTo>
                    <a:pt x="1878432" y="29691"/>
                  </a:lnTo>
                  <a:lnTo>
                    <a:pt x="1814634" y="95013"/>
                  </a:lnTo>
                  <a:lnTo>
                    <a:pt x="1697460" y="160335"/>
                  </a:lnTo>
                  <a:lnTo>
                    <a:pt x="1518035" y="190027"/>
                  </a:lnTo>
                  <a:lnTo>
                    <a:pt x="2277417" y="190027"/>
                  </a:lnTo>
                  <a:lnTo>
                    <a:pt x="2097992" y="160335"/>
                  </a:lnTo>
                  <a:lnTo>
                    <a:pt x="1980818" y="95013"/>
                  </a:lnTo>
                  <a:lnTo>
                    <a:pt x="1917020" y="29691"/>
                  </a:lnTo>
                  <a:lnTo>
                    <a:pt x="1897726" y="0"/>
                  </a:lnTo>
                  <a:close/>
                </a:path>
                <a:path w="3796029" h="949325">
                  <a:moveTo>
                    <a:pt x="2656744" y="0"/>
                  </a:moveTo>
                  <a:lnTo>
                    <a:pt x="2637507" y="29691"/>
                  </a:lnTo>
                  <a:lnTo>
                    <a:pt x="2573834" y="95013"/>
                  </a:lnTo>
                  <a:lnTo>
                    <a:pt x="2456785" y="160335"/>
                  </a:lnTo>
                  <a:lnTo>
                    <a:pt x="2277417" y="190027"/>
                  </a:lnTo>
                  <a:lnTo>
                    <a:pt x="3036435" y="190027"/>
                  </a:lnTo>
                  <a:lnTo>
                    <a:pt x="2857010" y="160335"/>
                  </a:lnTo>
                  <a:lnTo>
                    <a:pt x="2739835" y="95013"/>
                  </a:lnTo>
                  <a:lnTo>
                    <a:pt x="2676038" y="29691"/>
                  </a:lnTo>
                  <a:lnTo>
                    <a:pt x="2656744" y="0"/>
                  </a:lnTo>
                  <a:close/>
                </a:path>
                <a:path w="3796029" h="949325">
                  <a:moveTo>
                    <a:pt x="3416126" y="0"/>
                  </a:moveTo>
                  <a:lnTo>
                    <a:pt x="3396832" y="29691"/>
                  </a:lnTo>
                  <a:lnTo>
                    <a:pt x="3333034" y="95013"/>
                  </a:lnTo>
                  <a:lnTo>
                    <a:pt x="3215860" y="160335"/>
                  </a:lnTo>
                  <a:lnTo>
                    <a:pt x="3036435" y="190027"/>
                  </a:lnTo>
                  <a:lnTo>
                    <a:pt x="3795453" y="190027"/>
                  </a:lnTo>
                  <a:lnTo>
                    <a:pt x="3616085" y="160335"/>
                  </a:lnTo>
                  <a:lnTo>
                    <a:pt x="3499035" y="95013"/>
                  </a:lnTo>
                  <a:lnTo>
                    <a:pt x="3435363" y="29691"/>
                  </a:lnTo>
                  <a:lnTo>
                    <a:pt x="3416126" y="0"/>
                  </a:lnTo>
                  <a:close/>
                </a:path>
              </a:pathLst>
            </a:custGeom>
            <a:solidFill>
              <a:srgbClr val="90CAF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F9E9B725-F96F-554C-BB82-E18A4818E045}"/>
                </a:ext>
              </a:extLst>
            </p:cNvPr>
            <p:cNvSpPr/>
            <p:nvPr/>
          </p:nvSpPr>
          <p:spPr>
            <a:xfrm>
              <a:off x="1124311" y="5965132"/>
              <a:ext cx="3289300" cy="189865"/>
            </a:xfrm>
            <a:custGeom>
              <a:avLst/>
              <a:gdLst/>
              <a:ahLst/>
              <a:cxnLst/>
              <a:rect l="l" t="t" r="r" b="b"/>
              <a:pathLst>
                <a:path w="3289300" h="189864">
                  <a:moveTo>
                    <a:pt x="3288773" y="0"/>
                  </a:moveTo>
                  <a:lnTo>
                    <a:pt x="0" y="0"/>
                  </a:lnTo>
                  <a:lnTo>
                    <a:pt x="0" y="189663"/>
                  </a:lnTo>
                  <a:lnTo>
                    <a:pt x="3142107" y="189663"/>
                  </a:lnTo>
                  <a:lnTo>
                    <a:pt x="3175008" y="149273"/>
                  </a:lnTo>
                  <a:lnTo>
                    <a:pt x="3206208" y="109836"/>
                  </a:lnTo>
                  <a:lnTo>
                    <a:pt x="3235625" y="71628"/>
                  </a:lnTo>
                  <a:lnTo>
                    <a:pt x="3263174" y="34924"/>
                  </a:lnTo>
                  <a:lnTo>
                    <a:pt x="3288773" y="0"/>
                  </a:lnTo>
                  <a:close/>
                </a:path>
              </a:pathLst>
            </a:custGeom>
            <a:solidFill>
              <a:srgbClr val="C5E1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04681237-06A0-B744-8A3F-0569EFDC6D02}"/>
                </a:ext>
              </a:extLst>
            </p:cNvPr>
            <p:cNvSpPr/>
            <p:nvPr/>
          </p:nvSpPr>
          <p:spPr>
            <a:xfrm>
              <a:off x="2025713" y="5253394"/>
              <a:ext cx="1993264" cy="1993264"/>
            </a:xfrm>
            <a:custGeom>
              <a:avLst/>
              <a:gdLst/>
              <a:ahLst/>
              <a:cxnLst/>
              <a:rect l="l" t="t" r="r" b="b"/>
              <a:pathLst>
                <a:path w="1993264" h="1993265">
                  <a:moveTo>
                    <a:pt x="1992740" y="0"/>
                  </a:moveTo>
                  <a:lnTo>
                    <a:pt x="0" y="1992831"/>
                  </a:lnTo>
                </a:path>
              </a:pathLst>
            </a:custGeom>
            <a:ln w="189784">
              <a:solidFill>
                <a:srgbClr val="79554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77CEE007-5830-FE48-937F-5A334B1F4D8F}"/>
                </a:ext>
              </a:extLst>
            </p:cNvPr>
            <p:cNvSpPr/>
            <p:nvPr/>
          </p:nvSpPr>
          <p:spPr>
            <a:xfrm>
              <a:off x="934647" y="6819164"/>
              <a:ext cx="3796029" cy="569595"/>
            </a:xfrm>
            <a:custGeom>
              <a:avLst/>
              <a:gdLst/>
              <a:ahLst/>
              <a:cxnLst/>
              <a:rect l="l" t="t" r="r" b="b"/>
              <a:pathLst>
                <a:path w="3796029" h="569595">
                  <a:moveTo>
                    <a:pt x="379326" y="0"/>
                  </a:moveTo>
                  <a:lnTo>
                    <a:pt x="360089" y="29634"/>
                  </a:lnTo>
                  <a:lnTo>
                    <a:pt x="296417" y="94831"/>
                  </a:lnTo>
                  <a:lnTo>
                    <a:pt x="179367" y="160028"/>
                  </a:lnTo>
                  <a:lnTo>
                    <a:pt x="0" y="189663"/>
                  </a:lnTo>
                  <a:lnTo>
                    <a:pt x="0" y="569354"/>
                  </a:lnTo>
                  <a:lnTo>
                    <a:pt x="3795453" y="569354"/>
                  </a:lnTo>
                  <a:lnTo>
                    <a:pt x="3795453" y="189663"/>
                  </a:lnTo>
                  <a:lnTo>
                    <a:pt x="759017" y="189663"/>
                  </a:lnTo>
                  <a:lnTo>
                    <a:pt x="579592" y="160028"/>
                  </a:lnTo>
                  <a:lnTo>
                    <a:pt x="462418" y="94831"/>
                  </a:lnTo>
                  <a:lnTo>
                    <a:pt x="398620" y="29634"/>
                  </a:lnTo>
                  <a:lnTo>
                    <a:pt x="379326" y="0"/>
                  </a:lnTo>
                  <a:close/>
                </a:path>
                <a:path w="3796029" h="569595">
                  <a:moveTo>
                    <a:pt x="1138708" y="0"/>
                  </a:moveTo>
                  <a:lnTo>
                    <a:pt x="1119414" y="29634"/>
                  </a:lnTo>
                  <a:lnTo>
                    <a:pt x="1055617" y="94831"/>
                  </a:lnTo>
                  <a:lnTo>
                    <a:pt x="938442" y="160028"/>
                  </a:lnTo>
                  <a:lnTo>
                    <a:pt x="759017" y="189663"/>
                  </a:lnTo>
                  <a:lnTo>
                    <a:pt x="1518035" y="189663"/>
                  </a:lnTo>
                  <a:lnTo>
                    <a:pt x="1338667" y="160028"/>
                  </a:lnTo>
                  <a:lnTo>
                    <a:pt x="1221618" y="94831"/>
                  </a:lnTo>
                  <a:lnTo>
                    <a:pt x="1157945" y="29634"/>
                  </a:lnTo>
                  <a:lnTo>
                    <a:pt x="1138708" y="0"/>
                  </a:lnTo>
                  <a:close/>
                </a:path>
                <a:path w="3796029" h="569595">
                  <a:moveTo>
                    <a:pt x="1897726" y="0"/>
                  </a:moveTo>
                  <a:lnTo>
                    <a:pt x="1878432" y="29634"/>
                  </a:lnTo>
                  <a:lnTo>
                    <a:pt x="1814634" y="94831"/>
                  </a:lnTo>
                  <a:lnTo>
                    <a:pt x="1697460" y="160028"/>
                  </a:lnTo>
                  <a:lnTo>
                    <a:pt x="1518035" y="189663"/>
                  </a:lnTo>
                  <a:lnTo>
                    <a:pt x="2277417" y="189663"/>
                  </a:lnTo>
                  <a:lnTo>
                    <a:pt x="2097992" y="160028"/>
                  </a:lnTo>
                  <a:lnTo>
                    <a:pt x="1980818" y="94831"/>
                  </a:lnTo>
                  <a:lnTo>
                    <a:pt x="1917020" y="29634"/>
                  </a:lnTo>
                  <a:lnTo>
                    <a:pt x="1897726" y="0"/>
                  </a:lnTo>
                  <a:close/>
                </a:path>
                <a:path w="3796029" h="569595">
                  <a:moveTo>
                    <a:pt x="2656744" y="0"/>
                  </a:moveTo>
                  <a:lnTo>
                    <a:pt x="2637507" y="29634"/>
                  </a:lnTo>
                  <a:lnTo>
                    <a:pt x="2573834" y="94831"/>
                  </a:lnTo>
                  <a:lnTo>
                    <a:pt x="2456785" y="160028"/>
                  </a:lnTo>
                  <a:lnTo>
                    <a:pt x="2277417" y="189663"/>
                  </a:lnTo>
                  <a:lnTo>
                    <a:pt x="3036435" y="189663"/>
                  </a:lnTo>
                  <a:lnTo>
                    <a:pt x="2857010" y="160028"/>
                  </a:lnTo>
                  <a:lnTo>
                    <a:pt x="2739835" y="94831"/>
                  </a:lnTo>
                  <a:lnTo>
                    <a:pt x="2676038" y="29634"/>
                  </a:lnTo>
                  <a:lnTo>
                    <a:pt x="2656744" y="0"/>
                  </a:lnTo>
                  <a:close/>
                </a:path>
                <a:path w="3796029" h="569595">
                  <a:moveTo>
                    <a:pt x="3416126" y="0"/>
                  </a:moveTo>
                  <a:lnTo>
                    <a:pt x="3396832" y="29634"/>
                  </a:lnTo>
                  <a:lnTo>
                    <a:pt x="3333034" y="94831"/>
                  </a:lnTo>
                  <a:lnTo>
                    <a:pt x="3215860" y="160028"/>
                  </a:lnTo>
                  <a:lnTo>
                    <a:pt x="3036435" y="189663"/>
                  </a:lnTo>
                  <a:lnTo>
                    <a:pt x="3795453" y="189663"/>
                  </a:lnTo>
                  <a:lnTo>
                    <a:pt x="3616085" y="160028"/>
                  </a:lnTo>
                  <a:lnTo>
                    <a:pt x="3499035" y="94831"/>
                  </a:lnTo>
                  <a:lnTo>
                    <a:pt x="3435363" y="29634"/>
                  </a:lnTo>
                  <a:lnTo>
                    <a:pt x="3416126" y="0"/>
                  </a:lnTo>
                  <a:close/>
                </a:path>
              </a:pathLst>
            </a:custGeom>
            <a:solidFill>
              <a:srgbClr val="2196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1E51E259-1F2B-B142-AF17-427556ECB832}"/>
                </a:ext>
              </a:extLst>
            </p:cNvPr>
            <p:cNvSpPr/>
            <p:nvPr/>
          </p:nvSpPr>
          <p:spPr>
            <a:xfrm>
              <a:off x="1598651" y="4636785"/>
              <a:ext cx="1430655" cy="1139190"/>
            </a:xfrm>
            <a:custGeom>
              <a:avLst/>
              <a:gdLst/>
              <a:ahLst/>
              <a:cxnLst/>
              <a:rect l="l" t="t" r="r" b="b"/>
              <a:pathLst>
                <a:path w="1430655" h="1139189">
                  <a:moveTo>
                    <a:pt x="903169" y="0"/>
                  </a:moveTo>
                  <a:lnTo>
                    <a:pt x="857732" y="2570"/>
                  </a:lnTo>
                  <a:lnTo>
                    <a:pt x="813614" y="13732"/>
                  </a:lnTo>
                  <a:lnTo>
                    <a:pt x="772142" y="33281"/>
                  </a:lnTo>
                  <a:lnTo>
                    <a:pt x="734644" y="61012"/>
                  </a:lnTo>
                  <a:lnTo>
                    <a:pt x="702446" y="96719"/>
                  </a:lnTo>
                  <a:lnTo>
                    <a:pt x="0" y="1138683"/>
                  </a:lnTo>
                  <a:lnTo>
                    <a:pt x="977558" y="1138683"/>
                  </a:lnTo>
                  <a:lnTo>
                    <a:pt x="1404893" y="455457"/>
                  </a:lnTo>
                  <a:lnTo>
                    <a:pt x="1425414" y="418037"/>
                  </a:lnTo>
                  <a:lnTo>
                    <a:pt x="1430381" y="384241"/>
                  </a:lnTo>
                  <a:lnTo>
                    <a:pt x="1422118" y="353295"/>
                  </a:lnTo>
                  <a:lnTo>
                    <a:pt x="1402946" y="324426"/>
                  </a:lnTo>
                  <a:lnTo>
                    <a:pt x="1375186" y="296859"/>
                  </a:lnTo>
                  <a:lnTo>
                    <a:pt x="1341161" y="269821"/>
                  </a:lnTo>
                  <a:lnTo>
                    <a:pt x="1263602" y="214233"/>
                  </a:lnTo>
                  <a:lnTo>
                    <a:pt x="1034129" y="45887"/>
                  </a:lnTo>
                  <a:lnTo>
                    <a:pt x="992695" y="21453"/>
                  </a:lnTo>
                  <a:lnTo>
                    <a:pt x="948599" y="6225"/>
                  </a:lnTo>
                  <a:lnTo>
                    <a:pt x="903169" y="0"/>
                  </a:lnTo>
                  <a:close/>
                </a:path>
              </a:pathLst>
            </a:custGeom>
            <a:solidFill>
              <a:srgbClr val="1565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120A6502-58A6-E04A-B559-4A62B57F9D2B}"/>
                </a:ext>
              </a:extLst>
            </p:cNvPr>
            <p:cNvSpPr/>
            <p:nvPr/>
          </p:nvSpPr>
          <p:spPr>
            <a:xfrm>
              <a:off x="2504244" y="4826423"/>
              <a:ext cx="1277620" cy="759460"/>
            </a:xfrm>
            <a:custGeom>
              <a:avLst/>
              <a:gdLst/>
              <a:ahLst/>
              <a:cxnLst/>
              <a:rect l="l" t="t" r="r" b="b"/>
              <a:pathLst>
                <a:path w="1277620" h="759460">
                  <a:moveTo>
                    <a:pt x="0" y="0"/>
                  </a:moveTo>
                  <a:lnTo>
                    <a:pt x="1277175" y="759017"/>
                  </a:lnTo>
                </a:path>
              </a:pathLst>
            </a:custGeom>
            <a:ln w="379569">
              <a:solidFill>
                <a:srgbClr val="1565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10">
              <a:extLst>
                <a:ext uri="{FF2B5EF4-FFF2-40B4-BE49-F238E27FC236}">
                  <a16:creationId xmlns:a16="http://schemas.microsoft.com/office/drawing/2014/main" id="{5601163C-AE71-F847-80BC-C3D71D6904E1}"/>
                </a:ext>
              </a:extLst>
            </p:cNvPr>
            <p:cNvSpPr/>
            <p:nvPr/>
          </p:nvSpPr>
          <p:spPr>
            <a:xfrm>
              <a:off x="8347965" y="4701427"/>
              <a:ext cx="162560" cy="1948180"/>
            </a:xfrm>
            <a:custGeom>
              <a:avLst/>
              <a:gdLst/>
              <a:ahLst/>
              <a:cxnLst/>
              <a:rect l="l" t="t" r="r" b="b"/>
              <a:pathLst>
                <a:path w="162559" h="1948179">
                  <a:moveTo>
                    <a:pt x="109080" y="0"/>
                  </a:moveTo>
                  <a:lnTo>
                    <a:pt x="62620" y="0"/>
                  </a:lnTo>
                  <a:lnTo>
                    <a:pt x="46159" y="4679"/>
                  </a:lnTo>
                  <a:lnTo>
                    <a:pt x="21778" y="23327"/>
                  </a:lnTo>
                  <a:lnTo>
                    <a:pt x="5760" y="49562"/>
                  </a:lnTo>
                  <a:lnTo>
                    <a:pt x="0" y="81097"/>
                  </a:lnTo>
                  <a:lnTo>
                    <a:pt x="40469" y="994047"/>
                  </a:lnTo>
                  <a:lnTo>
                    <a:pt x="40469" y="1906957"/>
                  </a:lnTo>
                  <a:lnTo>
                    <a:pt x="43394" y="1923576"/>
                  </a:lnTo>
                  <a:lnTo>
                    <a:pt x="51654" y="1936400"/>
                  </a:lnTo>
                  <a:lnTo>
                    <a:pt x="64478" y="1944660"/>
                  </a:lnTo>
                  <a:lnTo>
                    <a:pt x="81097" y="1947584"/>
                  </a:lnTo>
                  <a:lnTo>
                    <a:pt x="97715" y="1944660"/>
                  </a:lnTo>
                  <a:lnTo>
                    <a:pt x="110539" y="1936400"/>
                  </a:lnTo>
                  <a:lnTo>
                    <a:pt x="118799" y="1923576"/>
                  </a:lnTo>
                  <a:lnTo>
                    <a:pt x="121724" y="1906957"/>
                  </a:lnTo>
                  <a:lnTo>
                    <a:pt x="121724" y="994047"/>
                  </a:lnTo>
                  <a:lnTo>
                    <a:pt x="162194" y="81097"/>
                  </a:lnTo>
                  <a:lnTo>
                    <a:pt x="162194" y="73034"/>
                  </a:lnTo>
                  <a:lnTo>
                    <a:pt x="155171" y="41609"/>
                  </a:lnTo>
                  <a:lnTo>
                    <a:pt x="136369" y="16257"/>
                  </a:lnTo>
                  <a:lnTo>
                    <a:pt x="109182" y="12"/>
                  </a:lnTo>
                  <a:close/>
                </a:path>
              </a:pathLst>
            </a:custGeom>
            <a:solidFill>
              <a:srgbClr val="455A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11">
              <a:extLst>
                <a:ext uri="{FF2B5EF4-FFF2-40B4-BE49-F238E27FC236}">
                  <a16:creationId xmlns:a16="http://schemas.microsoft.com/office/drawing/2014/main" id="{DD2A7FD0-8CE9-5942-BAB4-2A4226116D0D}"/>
                </a:ext>
              </a:extLst>
            </p:cNvPr>
            <p:cNvSpPr/>
            <p:nvPr/>
          </p:nvSpPr>
          <p:spPr>
            <a:xfrm>
              <a:off x="7982793" y="5553495"/>
              <a:ext cx="892810" cy="771525"/>
            </a:xfrm>
            <a:custGeom>
              <a:avLst/>
              <a:gdLst/>
              <a:ahLst/>
              <a:cxnLst/>
              <a:rect l="l" t="t" r="r" b="b"/>
              <a:pathLst>
                <a:path w="892809" h="771525">
                  <a:moveTo>
                    <a:pt x="892538" y="0"/>
                  </a:moveTo>
                  <a:lnTo>
                    <a:pt x="0" y="0"/>
                  </a:lnTo>
                  <a:lnTo>
                    <a:pt x="0" y="8062"/>
                  </a:lnTo>
                  <a:lnTo>
                    <a:pt x="1790" y="53700"/>
                  </a:lnTo>
                  <a:lnTo>
                    <a:pt x="7019" y="101417"/>
                  </a:lnTo>
                  <a:lnTo>
                    <a:pt x="15473" y="150733"/>
                  </a:lnTo>
                  <a:lnTo>
                    <a:pt x="26941" y="201171"/>
                  </a:lnTo>
                  <a:lnTo>
                    <a:pt x="41207" y="252254"/>
                  </a:lnTo>
                  <a:lnTo>
                    <a:pt x="58060" y="303504"/>
                  </a:lnTo>
                  <a:lnTo>
                    <a:pt x="77287" y="354443"/>
                  </a:lnTo>
                  <a:lnTo>
                    <a:pt x="98674" y="404593"/>
                  </a:lnTo>
                  <a:lnTo>
                    <a:pt x="122008" y="453477"/>
                  </a:lnTo>
                  <a:lnTo>
                    <a:pt x="147076" y="500617"/>
                  </a:lnTo>
                  <a:lnTo>
                    <a:pt x="173666" y="545534"/>
                  </a:lnTo>
                  <a:lnTo>
                    <a:pt x="201563" y="587752"/>
                  </a:lnTo>
                  <a:lnTo>
                    <a:pt x="230556" y="626792"/>
                  </a:lnTo>
                  <a:lnTo>
                    <a:pt x="260430" y="662177"/>
                  </a:lnTo>
                  <a:lnTo>
                    <a:pt x="290974" y="693429"/>
                  </a:lnTo>
                  <a:lnTo>
                    <a:pt x="321973" y="720070"/>
                  </a:lnTo>
                  <a:lnTo>
                    <a:pt x="384488" y="757609"/>
                  </a:lnTo>
                  <a:lnTo>
                    <a:pt x="446269" y="770971"/>
                  </a:lnTo>
                  <a:lnTo>
                    <a:pt x="476961" y="767551"/>
                  </a:lnTo>
                  <a:lnTo>
                    <a:pt x="539322" y="741622"/>
                  </a:lnTo>
                  <a:lnTo>
                    <a:pt x="601563" y="693429"/>
                  </a:lnTo>
                  <a:lnTo>
                    <a:pt x="632107" y="662177"/>
                  </a:lnTo>
                  <a:lnTo>
                    <a:pt x="661981" y="626792"/>
                  </a:lnTo>
                  <a:lnTo>
                    <a:pt x="690974" y="587752"/>
                  </a:lnTo>
                  <a:lnTo>
                    <a:pt x="718872" y="545534"/>
                  </a:lnTo>
                  <a:lnTo>
                    <a:pt x="745461" y="500617"/>
                  </a:lnTo>
                  <a:lnTo>
                    <a:pt x="770529" y="453477"/>
                  </a:lnTo>
                  <a:lnTo>
                    <a:pt x="793863" y="404593"/>
                  </a:lnTo>
                  <a:lnTo>
                    <a:pt x="815250" y="354443"/>
                  </a:lnTo>
                  <a:lnTo>
                    <a:pt x="834477" y="303504"/>
                  </a:lnTo>
                  <a:lnTo>
                    <a:pt x="851330" y="252254"/>
                  </a:lnTo>
                  <a:lnTo>
                    <a:pt x="865597" y="201171"/>
                  </a:lnTo>
                  <a:lnTo>
                    <a:pt x="877064" y="150733"/>
                  </a:lnTo>
                  <a:lnTo>
                    <a:pt x="885518" y="101417"/>
                  </a:lnTo>
                  <a:lnTo>
                    <a:pt x="890747" y="53700"/>
                  </a:lnTo>
                  <a:lnTo>
                    <a:pt x="892538" y="8062"/>
                  </a:lnTo>
                  <a:lnTo>
                    <a:pt x="892538" y="0"/>
                  </a:lnTo>
                  <a:close/>
                </a:path>
              </a:pathLst>
            </a:custGeom>
            <a:solidFill>
              <a:srgbClr val="CFD8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2">
              <a:extLst>
                <a:ext uri="{FF2B5EF4-FFF2-40B4-BE49-F238E27FC236}">
                  <a16:creationId xmlns:a16="http://schemas.microsoft.com/office/drawing/2014/main" id="{9F371DF4-2131-D14D-8088-B05DDB509288}"/>
                </a:ext>
              </a:extLst>
            </p:cNvPr>
            <p:cNvSpPr/>
            <p:nvPr/>
          </p:nvSpPr>
          <p:spPr>
            <a:xfrm>
              <a:off x="7982793" y="5025972"/>
              <a:ext cx="892810" cy="487045"/>
            </a:xfrm>
            <a:custGeom>
              <a:avLst/>
              <a:gdLst/>
              <a:ahLst/>
              <a:cxnLst/>
              <a:rect l="l" t="t" r="r" b="b"/>
              <a:pathLst>
                <a:path w="892809" h="487045">
                  <a:moveTo>
                    <a:pt x="446269" y="0"/>
                  </a:moveTo>
                  <a:lnTo>
                    <a:pt x="402689" y="1902"/>
                  </a:lnTo>
                  <a:lnTo>
                    <a:pt x="360341" y="7609"/>
                  </a:lnTo>
                  <a:lnTo>
                    <a:pt x="319409" y="17121"/>
                  </a:lnTo>
                  <a:lnTo>
                    <a:pt x="280079" y="30438"/>
                  </a:lnTo>
                  <a:lnTo>
                    <a:pt x="242533" y="47558"/>
                  </a:lnTo>
                  <a:lnTo>
                    <a:pt x="206956" y="68483"/>
                  </a:lnTo>
                  <a:lnTo>
                    <a:pt x="173532" y="93211"/>
                  </a:lnTo>
                  <a:lnTo>
                    <a:pt x="142445" y="121743"/>
                  </a:lnTo>
                  <a:lnTo>
                    <a:pt x="113880" y="154078"/>
                  </a:lnTo>
                  <a:lnTo>
                    <a:pt x="88021" y="190216"/>
                  </a:lnTo>
                  <a:lnTo>
                    <a:pt x="65052" y="230157"/>
                  </a:lnTo>
                  <a:lnTo>
                    <a:pt x="45156" y="273901"/>
                  </a:lnTo>
                  <a:lnTo>
                    <a:pt x="28519" y="321446"/>
                  </a:lnTo>
                  <a:lnTo>
                    <a:pt x="15325" y="372794"/>
                  </a:lnTo>
                  <a:lnTo>
                    <a:pt x="5757" y="427944"/>
                  </a:lnTo>
                  <a:lnTo>
                    <a:pt x="0" y="486896"/>
                  </a:lnTo>
                  <a:lnTo>
                    <a:pt x="892538" y="486896"/>
                  </a:lnTo>
                  <a:lnTo>
                    <a:pt x="887455" y="427944"/>
                  </a:lnTo>
                  <a:lnTo>
                    <a:pt x="878387" y="372794"/>
                  </a:lnTo>
                  <a:lnTo>
                    <a:pt x="865537" y="321446"/>
                  </a:lnTo>
                  <a:lnTo>
                    <a:pt x="849106" y="273901"/>
                  </a:lnTo>
                  <a:lnTo>
                    <a:pt x="829298" y="230157"/>
                  </a:lnTo>
                  <a:lnTo>
                    <a:pt x="806314" y="190216"/>
                  </a:lnTo>
                  <a:lnTo>
                    <a:pt x="780356" y="154078"/>
                  </a:lnTo>
                  <a:lnTo>
                    <a:pt x="751626" y="121743"/>
                  </a:lnTo>
                  <a:lnTo>
                    <a:pt x="720327" y="93211"/>
                  </a:lnTo>
                  <a:lnTo>
                    <a:pt x="686660" y="68483"/>
                  </a:lnTo>
                  <a:lnTo>
                    <a:pt x="650828" y="47558"/>
                  </a:lnTo>
                  <a:lnTo>
                    <a:pt x="613034" y="30438"/>
                  </a:lnTo>
                  <a:lnTo>
                    <a:pt x="573478" y="17121"/>
                  </a:lnTo>
                  <a:lnTo>
                    <a:pt x="532364" y="7609"/>
                  </a:lnTo>
                  <a:lnTo>
                    <a:pt x="489894" y="1902"/>
                  </a:lnTo>
                  <a:lnTo>
                    <a:pt x="446269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3">
              <a:extLst>
                <a:ext uri="{FF2B5EF4-FFF2-40B4-BE49-F238E27FC236}">
                  <a16:creationId xmlns:a16="http://schemas.microsoft.com/office/drawing/2014/main" id="{70220CAF-DC7A-F740-806C-66188EE489E0}"/>
                </a:ext>
              </a:extLst>
            </p:cNvPr>
            <p:cNvSpPr/>
            <p:nvPr/>
          </p:nvSpPr>
          <p:spPr>
            <a:xfrm>
              <a:off x="7982793" y="5431771"/>
              <a:ext cx="892810" cy="203200"/>
            </a:xfrm>
            <a:custGeom>
              <a:avLst/>
              <a:gdLst/>
              <a:ahLst/>
              <a:cxnLst/>
              <a:rect l="l" t="t" r="r" b="b"/>
              <a:pathLst>
                <a:path w="892809" h="203200">
                  <a:moveTo>
                    <a:pt x="880385" y="0"/>
                  </a:moveTo>
                  <a:lnTo>
                    <a:pt x="12152" y="0"/>
                  </a:lnTo>
                  <a:lnTo>
                    <a:pt x="6802" y="31152"/>
                  </a:lnTo>
                  <a:lnTo>
                    <a:pt x="3008" y="63418"/>
                  </a:lnTo>
                  <a:lnTo>
                    <a:pt x="748" y="96421"/>
                  </a:lnTo>
                  <a:lnTo>
                    <a:pt x="0" y="129786"/>
                  </a:lnTo>
                  <a:lnTo>
                    <a:pt x="62" y="148045"/>
                  </a:lnTo>
                  <a:lnTo>
                    <a:pt x="496" y="166303"/>
                  </a:lnTo>
                  <a:lnTo>
                    <a:pt x="1675" y="184562"/>
                  </a:lnTo>
                  <a:lnTo>
                    <a:pt x="3972" y="202821"/>
                  </a:lnTo>
                  <a:lnTo>
                    <a:pt x="888565" y="202821"/>
                  </a:lnTo>
                  <a:lnTo>
                    <a:pt x="890862" y="184562"/>
                  </a:lnTo>
                  <a:lnTo>
                    <a:pt x="892041" y="166303"/>
                  </a:lnTo>
                  <a:lnTo>
                    <a:pt x="892476" y="148045"/>
                  </a:lnTo>
                  <a:lnTo>
                    <a:pt x="892538" y="129786"/>
                  </a:lnTo>
                  <a:lnTo>
                    <a:pt x="891789" y="96421"/>
                  </a:lnTo>
                  <a:lnTo>
                    <a:pt x="889529" y="63418"/>
                  </a:lnTo>
                  <a:lnTo>
                    <a:pt x="885735" y="31152"/>
                  </a:lnTo>
                  <a:lnTo>
                    <a:pt x="880385" y="0"/>
                  </a:lnTo>
                  <a:close/>
                </a:path>
              </a:pathLst>
            </a:custGeom>
            <a:solidFill>
              <a:srgbClr val="546E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4">
              <a:extLst>
                <a:ext uri="{FF2B5EF4-FFF2-40B4-BE49-F238E27FC236}">
                  <a16:creationId xmlns:a16="http://schemas.microsoft.com/office/drawing/2014/main" id="{F743E1F5-757F-1D40-956F-62ADD74E0D2F}"/>
                </a:ext>
              </a:extLst>
            </p:cNvPr>
            <p:cNvSpPr/>
            <p:nvPr/>
          </p:nvSpPr>
          <p:spPr>
            <a:xfrm>
              <a:off x="11602369" y="5425185"/>
              <a:ext cx="283210" cy="266065"/>
            </a:xfrm>
            <a:custGeom>
              <a:avLst/>
              <a:gdLst/>
              <a:ahLst/>
              <a:cxnLst/>
              <a:rect l="l" t="t" r="r" b="b"/>
              <a:pathLst>
                <a:path w="283209" h="266064">
                  <a:moveTo>
                    <a:pt x="282031" y="260784"/>
                  </a:moveTo>
                  <a:lnTo>
                    <a:pt x="282462" y="265531"/>
                  </a:lnTo>
                  <a:lnTo>
                    <a:pt x="282713" y="262452"/>
                  </a:lnTo>
                  <a:lnTo>
                    <a:pt x="282713" y="260882"/>
                  </a:lnTo>
                  <a:lnTo>
                    <a:pt x="282031" y="260784"/>
                  </a:lnTo>
                  <a:close/>
                </a:path>
                <a:path w="283209" h="266064">
                  <a:moveTo>
                    <a:pt x="70050" y="0"/>
                  </a:moveTo>
                  <a:lnTo>
                    <a:pt x="63173" y="9768"/>
                  </a:lnTo>
                  <a:lnTo>
                    <a:pt x="45874" y="36827"/>
                  </a:lnTo>
                  <a:lnTo>
                    <a:pt x="23150" y="77803"/>
                  </a:lnTo>
                  <a:lnTo>
                    <a:pt x="0" y="129325"/>
                  </a:lnTo>
                  <a:lnTo>
                    <a:pt x="34063" y="157202"/>
                  </a:lnTo>
                  <a:lnTo>
                    <a:pt x="74385" y="185791"/>
                  </a:lnTo>
                  <a:lnTo>
                    <a:pt x="120188" y="212773"/>
                  </a:lnTo>
                  <a:lnTo>
                    <a:pt x="170696" y="235828"/>
                  </a:lnTo>
                  <a:lnTo>
                    <a:pt x="225130" y="252638"/>
                  </a:lnTo>
                  <a:lnTo>
                    <a:pt x="282031" y="260784"/>
                  </a:lnTo>
                  <a:lnTo>
                    <a:pt x="280179" y="240379"/>
                  </a:lnTo>
                  <a:lnTo>
                    <a:pt x="271291" y="218184"/>
                  </a:lnTo>
                  <a:lnTo>
                    <a:pt x="255777" y="202362"/>
                  </a:lnTo>
                  <a:lnTo>
                    <a:pt x="233615" y="196329"/>
                  </a:lnTo>
                  <a:lnTo>
                    <a:pt x="166645" y="165652"/>
                  </a:lnTo>
                  <a:lnTo>
                    <a:pt x="115021" y="98164"/>
                  </a:lnTo>
                  <a:lnTo>
                    <a:pt x="81802" y="30676"/>
                  </a:lnTo>
                  <a:lnTo>
                    <a:pt x="70050" y="0"/>
                  </a:lnTo>
                  <a:close/>
                </a:path>
              </a:pathLst>
            </a:custGeom>
            <a:solidFill>
              <a:srgbClr val="5C6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15">
              <a:extLst>
                <a:ext uri="{FF2B5EF4-FFF2-40B4-BE49-F238E27FC236}">
                  <a16:creationId xmlns:a16="http://schemas.microsoft.com/office/drawing/2014/main" id="{A0877734-7F36-D045-BF64-DCBFC09BF33D}"/>
                </a:ext>
              </a:extLst>
            </p:cNvPr>
            <p:cNvSpPr/>
            <p:nvPr/>
          </p:nvSpPr>
          <p:spPr>
            <a:xfrm>
              <a:off x="11601992" y="5690842"/>
              <a:ext cx="283210" cy="258445"/>
            </a:xfrm>
            <a:custGeom>
              <a:avLst/>
              <a:gdLst/>
              <a:ahLst/>
              <a:cxnLst/>
              <a:rect l="l" t="t" r="r" b="b"/>
              <a:pathLst>
                <a:path w="283209" h="258445">
                  <a:moveTo>
                    <a:pt x="282839" y="0"/>
                  </a:moveTo>
                  <a:lnTo>
                    <a:pt x="230458" y="15284"/>
                  </a:lnTo>
                  <a:lnTo>
                    <a:pt x="178146" y="35147"/>
                  </a:lnTo>
                  <a:lnTo>
                    <a:pt x="127425" y="57968"/>
                  </a:lnTo>
                  <a:lnTo>
                    <a:pt x="79813" y="82126"/>
                  </a:lnTo>
                  <a:lnTo>
                    <a:pt x="36831" y="106002"/>
                  </a:lnTo>
                  <a:lnTo>
                    <a:pt x="0" y="127975"/>
                  </a:lnTo>
                  <a:lnTo>
                    <a:pt x="23275" y="179754"/>
                  </a:lnTo>
                  <a:lnTo>
                    <a:pt x="46121" y="220929"/>
                  </a:lnTo>
                  <a:lnTo>
                    <a:pt x="63513" y="248115"/>
                  </a:lnTo>
                  <a:lnTo>
                    <a:pt x="70427" y="257929"/>
                  </a:lnTo>
                  <a:lnTo>
                    <a:pt x="82179" y="227252"/>
                  </a:lnTo>
                  <a:lnTo>
                    <a:pt x="115398" y="159764"/>
                  </a:lnTo>
                  <a:lnTo>
                    <a:pt x="167022" y="92276"/>
                  </a:lnTo>
                  <a:lnTo>
                    <a:pt x="233992" y="61600"/>
                  </a:lnTo>
                  <a:lnTo>
                    <a:pt x="254705" y="56392"/>
                  </a:lnTo>
                  <a:lnTo>
                    <a:pt x="269736" y="42579"/>
                  </a:lnTo>
                  <a:lnTo>
                    <a:pt x="279107" y="22877"/>
                  </a:lnTo>
                  <a:lnTo>
                    <a:pt x="282839" y="0"/>
                  </a:lnTo>
                  <a:close/>
                </a:path>
              </a:pathLst>
            </a:custGeom>
            <a:solidFill>
              <a:srgbClr val="5C6B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6">
              <a:extLst>
                <a:ext uri="{FF2B5EF4-FFF2-40B4-BE49-F238E27FC236}">
                  <a16:creationId xmlns:a16="http://schemas.microsoft.com/office/drawing/2014/main" id="{3EF1378B-A7A1-5C4D-8B34-2220A1126FDC}"/>
                </a:ext>
              </a:extLst>
            </p:cNvPr>
            <p:cNvSpPr/>
            <p:nvPr/>
          </p:nvSpPr>
          <p:spPr>
            <a:xfrm>
              <a:off x="11574264" y="5554511"/>
              <a:ext cx="311150" cy="264795"/>
            </a:xfrm>
            <a:custGeom>
              <a:avLst/>
              <a:gdLst/>
              <a:ahLst/>
              <a:cxnLst/>
              <a:rect l="l" t="t" r="r" b="b"/>
              <a:pathLst>
                <a:path w="311150" h="264795">
                  <a:moveTo>
                    <a:pt x="28104" y="0"/>
                  </a:moveTo>
                  <a:lnTo>
                    <a:pt x="17046" y="31287"/>
                  </a:lnTo>
                  <a:lnTo>
                    <a:pt x="14593" y="39204"/>
                  </a:lnTo>
                  <a:lnTo>
                    <a:pt x="12413" y="47103"/>
                  </a:lnTo>
                  <a:lnTo>
                    <a:pt x="10374" y="55072"/>
                  </a:lnTo>
                  <a:lnTo>
                    <a:pt x="8471" y="63076"/>
                  </a:lnTo>
                  <a:lnTo>
                    <a:pt x="8094" y="64301"/>
                  </a:lnTo>
                  <a:lnTo>
                    <a:pt x="7968" y="65401"/>
                  </a:lnTo>
                  <a:lnTo>
                    <a:pt x="6341" y="73286"/>
                  </a:lnTo>
                  <a:lnTo>
                    <a:pt x="5121" y="79972"/>
                  </a:lnTo>
                  <a:lnTo>
                    <a:pt x="122" y="124708"/>
                  </a:lnTo>
                  <a:lnTo>
                    <a:pt x="0" y="133126"/>
                  </a:lnTo>
                  <a:lnTo>
                    <a:pt x="122" y="140257"/>
                  </a:lnTo>
                  <a:lnTo>
                    <a:pt x="508" y="147985"/>
                  </a:lnTo>
                  <a:lnTo>
                    <a:pt x="1129" y="155712"/>
                  </a:lnTo>
                  <a:lnTo>
                    <a:pt x="1968" y="163440"/>
                  </a:lnTo>
                  <a:lnTo>
                    <a:pt x="2188" y="166141"/>
                  </a:lnTo>
                  <a:lnTo>
                    <a:pt x="7842" y="199030"/>
                  </a:lnTo>
                  <a:lnTo>
                    <a:pt x="8345" y="201606"/>
                  </a:lnTo>
                  <a:lnTo>
                    <a:pt x="16921" y="233396"/>
                  </a:lnTo>
                  <a:lnTo>
                    <a:pt x="19462" y="241190"/>
                  </a:lnTo>
                  <a:lnTo>
                    <a:pt x="22100" y="248913"/>
                  </a:lnTo>
                  <a:lnTo>
                    <a:pt x="24850" y="256543"/>
                  </a:lnTo>
                  <a:lnTo>
                    <a:pt x="27727" y="264054"/>
                  </a:lnTo>
                  <a:lnTo>
                    <a:pt x="27727" y="264306"/>
                  </a:lnTo>
                  <a:lnTo>
                    <a:pt x="64515" y="242333"/>
                  </a:lnTo>
                  <a:lnTo>
                    <a:pt x="107485" y="218457"/>
                  </a:lnTo>
                  <a:lnTo>
                    <a:pt x="155105" y="194299"/>
                  </a:lnTo>
                  <a:lnTo>
                    <a:pt x="205846" y="171478"/>
                  </a:lnTo>
                  <a:lnTo>
                    <a:pt x="258176" y="151615"/>
                  </a:lnTo>
                  <a:lnTo>
                    <a:pt x="310566" y="136330"/>
                  </a:lnTo>
                  <a:lnTo>
                    <a:pt x="310817" y="133126"/>
                  </a:lnTo>
                  <a:lnTo>
                    <a:pt x="310817" y="131556"/>
                  </a:lnTo>
                  <a:lnTo>
                    <a:pt x="253225" y="123312"/>
                  </a:lnTo>
                  <a:lnTo>
                    <a:pt x="198772" y="106502"/>
                  </a:lnTo>
                  <a:lnTo>
                    <a:pt x="148245" y="83447"/>
                  </a:lnTo>
                  <a:lnTo>
                    <a:pt x="102433" y="56465"/>
                  </a:lnTo>
                  <a:lnTo>
                    <a:pt x="62123" y="27876"/>
                  </a:lnTo>
                  <a:lnTo>
                    <a:pt x="28104" y="0"/>
                  </a:lnTo>
                  <a:close/>
                </a:path>
              </a:pathLst>
            </a:custGeom>
            <a:solidFill>
              <a:srgbClr val="1A23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7">
              <a:extLst>
                <a:ext uri="{FF2B5EF4-FFF2-40B4-BE49-F238E27FC236}">
                  <a16:creationId xmlns:a16="http://schemas.microsoft.com/office/drawing/2014/main" id="{8C65B1C1-8F21-144C-9594-58F66649AFD6}"/>
                </a:ext>
              </a:extLst>
            </p:cNvPr>
            <p:cNvSpPr/>
            <p:nvPr/>
          </p:nvSpPr>
          <p:spPr>
            <a:xfrm>
              <a:off x="11834169" y="5163455"/>
              <a:ext cx="793115" cy="458470"/>
            </a:xfrm>
            <a:custGeom>
              <a:avLst/>
              <a:gdLst/>
              <a:ahLst/>
              <a:cxnLst/>
              <a:rect l="l" t="t" r="r" b="b"/>
              <a:pathLst>
                <a:path w="793115" h="458470">
                  <a:moveTo>
                    <a:pt x="263671" y="0"/>
                  </a:moveTo>
                  <a:lnTo>
                    <a:pt x="176906" y="5266"/>
                  </a:lnTo>
                  <a:lnTo>
                    <a:pt x="111146" y="19518"/>
                  </a:lnTo>
                  <a:lnTo>
                    <a:pt x="63608" y="40430"/>
                  </a:lnTo>
                  <a:lnTo>
                    <a:pt x="31508" y="65679"/>
                  </a:lnTo>
                  <a:lnTo>
                    <a:pt x="2487" y="119892"/>
                  </a:lnTo>
                  <a:lnTo>
                    <a:pt x="0" y="144208"/>
                  </a:lnTo>
                  <a:lnTo>
                    <a:pt x="1815" y="163565"/>
                  </a:lnTo>
                  <a:lnTo>
                    <a:pt x="8895" y="186564"/>
                  </a:lnTo>
                  <a:lnTo>
                    <a:pt x="21665" y="224562"/>
                  </a:lnTo>
                  <a:lnTo>
                    <a:pt x="35296" y="272372"/>
                  </a:lnTo>
                  <a:lnTo>
                    <a:pt x="44956" y="324812"/>
                  </a:lnTo>
                  <a:lnTo>
                    <a:pt x="45816" y="376695"/>
                  </a:lnTo>
                  <a:lnTo>
                    <a:pt x="33045" y="422839"/>
                  </a:lnTo>
                  <a:lnTo>
                    <a:pt x="1815" y="458059"/>
                  </a:lnTo>
                  <a:lnTo>
                    <a:pt x="792660" y="158162"/>
                  </a:lnTo>
                  <a:lnTo>
                    <a:pt x="751419" y="133449"/>
                  </a:lnTo>
                  <a:lnTo>
                    <a:pt x="638601" y="79081"/>
                  </a:lnTo>
                  <a:lnTo>
                    <a:pt x="470565" y="24712"/>
                  </a:lnTo>
                  <a:lnTo>
                    <a:pt x="263671" y="0"/>
                  </a:lnTo>
                  <a:close/>
                </a:path>
              </a:pathLst>
            </a:custGeom>
            <a:solidFill>
              <a:srgbClr val="F9A8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8">
              <a:extLst>
                <a:ext uri="{FF2B5EF4-FFF2-40B4-BE49-F238E27FC236}">
                  <a16:creationId xmlns:a16="http://schemas.microsoft.com/office/drawing/2014/main" id="{9BF5AA35-2E0E-BF49-9884-DA192971DFBC}"/>
                </a:ext>
              </a:extLst>
            </p:cNvPr>
            <p:cNvSpPr/>
            <p:nvPr/>
          </p:nvSpPr>
          <p:spPr>
            <a:xfrm>
              <a:off x="11834738" y="5687041"/>
              <a:ext cx="792480" cy="458470"/>
            </a:xfrm>
            <a:custGeom>
              <a:avLst/>
              <a:gdLst/>
              <a:ahLst/>
              <a:cxnLst/>
              <a:rect l="l" t="t" r="r" b="b"/>
              <a:pathLst>
                <a:path w="792479" h="458470">
                  <a:moveTo>
                    <a:pt x="1247" y="0"/>
                  </a:moveTo>
                  <a:lnTo>
                    <a:pt x="32388" y="35199"/>
                  </a:lnTo>
                  <a:lnTo>
                    <a:pt x="44951" y="81297"/>
                  </a:lnTo>
                  <a:lnTo>
                    <a:pt x="43853" y="133128"/>
                  </a:lnTo>
                  <a:lnTo>
                    <a:pt x="34015" y="185528"/>
                  </a:lnTo>
                  <a:lnTo>
                    <a:pt x="20355" y="233332"/>
                  </a:lnTo>
                  <a:lnTo>
                    <a:pt x="7793" y="271375"/>
                  </a:lnTo>
                  <a:lnTo>
                    <a:pt x="1247" y="294493"/>
                  </a:lnTo>
                  <a:lnTo>
                    <a:pt x="2754" y="339001"/>
                  </a:lnTo>
                  <a:lnTo>
                    <a:pt x="31682" y="393121"/>
                  </a:lnTo>
                  <a:lnTo>
                    <a:pt x="63561" y="418150"/>
                  </a:lnTo>
                  <a:lnTo>
                    <a:pt x="110856" y="438819"/>
                  </a:lnTo>
                  <a:lnTo>
                    <a:pt x="176418" y="452873"/>
                  </a:lnTo>
                  <a:lnTo>
                    <a:pt x="263103" y="458059"/>
                  </a:lnTo>
                  <a:lnTo>
                    <a:pt x="469997" y="433346"/>
                  </a:lnTo>
                  <a:lnTo>
                    <a:pt x="638032" y="378977"/>
                  </a:lnTo>
                  <a:lnTo>
                    <a:pt x="750850" y="324609"/>
                  </a:lnTo>
                  <a:lnTo>
                    <a:pt x="792092" y="299896"/>
                  </a:lnTo>
                  <a:lnTo>
                    <a:pt x="1247" y="0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19">
              <a:extLst>
                <a:ext uri="{FF2B5EF4-FFF2-40B4-BE49-F238E27FC236}">
                  <a16:creationId xmlns:a16="http://schemas.microsoft.com/office/drawing/2014/main" id="{B9C4012A-2E28-774B-A27B-41EEA35FBF8D}"/>
                </a:ext>
              </a:extLst>
            </p:cNvPr>
            <p:cNvSpPr/>
            <p:nvPr/>
          </p:nvSpPr>
          <p:spPr>
            <a:xfrm>
              <a:off x="11803347" y="5261619"/>
              <a:ext cx="1145540" cy="818515"/>
            </a:xfrm>
            <a:custGeom>
              <a:avLst/>
              <a:gdLst/>
              <a:ahLst/>
              <a:cxnLst/>
              <a:rect l="l" t="t" r="r" b="b"/>
              <a:pathLst>
                <a:path w="1145540" h="818514">
                  <a:moveTo>
                    <a:pt x="621625" y="0"/>
                  </a:moveTo>
                  <a:lnTo>
                    <a:pt x="558348" y="3771"/>
                  </a:lnTo>
                  <a:lnTo>
                    <a:pt x="499257" y="14465"/>
                  </a:lnTo>
                  <a:lnTo>
                    <a:pt x="444175" y="31150"/>
                  </a:lnTo>
                  <a:lnTo>
                    <a:pt x="392930" y="52896"/>
                  </a:lnTo>
                  <a:lnTo>
                    <a:pt x="345347" y="78772"/>
                  </a:lnTo>
                  <a:lnTo>
                    <a:pt x="301252" y="107847"/>
                  </a:lnTo>
                  <a:lnTo>
                    <a:pt x="260471" y="139190"/>
                  </a:lnTo>
                  <a:lnTo>
                    <a:pt x="222829" y="171871"/>
                  </a:lnTo>
                  <a:lnTo>
                    <a:pt x="188154" y="204958"/>
                  </a:lnTo>
                  <a:lnTo>
                    <a:pt x="156270" y="237521"/>
                  </a:lnTo>
                  <a:lnTo>
                    <a:pt x="100183" y="297351"/>
                  </a:lnTo>
                  <a:lnTo>
                    <a:pt x="75630" y="322757"/>
                  </a:lnTo>
                  <a:lnTo>
                    <a:pt x="53173" y="343915"/>
                  </a:lnTo>
                  <a:lnTo>
                    <a:pt x="32637" y="359894"/>
                  </a:lnTo>
                  <a:lnTo>
                    <a:pt x="27538" y="365424"/>
                  </a:lnTo>
                  <a:lnTo>
                    <a:pt x="16318" y="380100"/>
                  </a:lnTo>
                  <a:lnTo>
                    <a:pt x="5099" y="401056"/>
                  </a:lnTo>
                  <a:lnTo>
                    <a:pt x="0" y="425421"/>
                  </a:lnTo>
                  <a:lnTo>
                    <a:pt x="5099" y="446255"/>
                  </a:lnTo>
                  <a:lnTo>
                    <a:pt x="16318" y="467557"/>
                  </a:lnTo>
                  <a:lnTo>
                    <a:pt x="27538" y="484142"/>
                  </a:lnTo>
                  <a:lnTo>
                    <a:pt x="32637" y="490822"/>
                  </a:lnTo>
                  <a:lnTo>
                    <a:pt x="55917" y="509194"/>
                  </a:lnTo>
                  <a:lnTo>
                    <a:pt x="80627" y="533288"/>
                  </a:lnTo>
                  <a:lnTo>
                    <a:pt x="107037" y="561854"/>
                  </a:lnTo>
                  <a:lnTo>
                    <a:pt x="135412" y="593639"/>
                  </a:lnTo>
                  <a:lnTo>
                    <a:pt x="166022" y="627393"/>
                  </a:lnTo>
                  <a:lnTo>
                    <a:pt x="199134" y="661864"/>
                  </a:lnTo>
                  <a:lnTo>
                    <a:pt x="235015" y="695799"/>
                  </a:lnTo>
                  <a:lnTo>
                    <a:pt x="273934" y="727947"/>
                  </a:lnTo>
                  <a:lnTo>
                    <a:pt x="316158" y="757057"/>
                  </a:lnTo>
                  <a:lnTo>
                    <a:pt x="361955" y="781877"/>
                  </a:lnTo>
                  <a:lnTo>
                    <a:pt x="411592" y="801155"/>
                  </a:lnTo>
                  <a:lnTo>
                    <a:pt x="465338" y="813640"/>
                  </a:lnTo>
                  <a:lnTo>
                    <a:pt x="523460" y="818079"/>
                  </a:lnTo>
                  <a:lnTo>
                    <a:pt x="785957" y="763588"/>
                  </a:lnTo>
                  <a:lnTo>
                    <a:pt x="977852" y="643708"/>
                  </a:lnTo>
                  <a:lnTo>
                    <a:pt x="1095593" y="523827"/>
                  </a:lnTo>
                  <a:lnTo>
                    <a:pt x="1135630" y="469336"/>
                  </a:lnTo>
                  <a:lnTo>
                    <a:pt x="1145219" y="446216"/>
                  </a:lnTo>
                  <a:lnTo>
                    <a:pt x="1142821" y="433908"/>
                  </a:lnTo>
                  <a:lnTo>
                    <a:pt x="1135630" y="423097"/>
                  </a:lnTo>
                  <a:lnTo>
                    <a:pt x="1114947" y="412508"/>
                  </a:lnTo>
                  <a:lnTo>
                    <a:pt x="1064853" y="378977"/>
                  </a:lnTo>
                  <a:lnTo>
                    <a:pt x="1003280" y="319862"/>
                  </a:lnTo>
                  <a:lnTo>
                    <a:pt x="948159" y="232516"/>
                  </a:lnTo>
                  <a:lnTo>
                    <a:pt x="930240" y="187991"/>
                  </a:lnTo>
                  <a:lnTo>
                    <a:pt x="908119" y="147203"/>
                  </a:lnTo>
                  <a:lnTo>
                    <a:pt x="881631" y="110553"/>
                  </a:lnTo>
                  <a:lnTo>
                    <a:pt x="850607" y="78443"/>
                  </a:lnTo>
                  <a:lnTo>
                    <a:pt x="814881" y="51272"/>
                  </a:lnTo>
                  <a:lnTo>
                    <a:pt x="774287" y="29441"/>
                  </a:lnTo>
                  <a:lnTo>
                    <a:pt x="728657" y="13352"/>
                  </a:lnTo>
                  <a:lnTo>
                    <a:pt x="677825" y="3404"/>
                  </a:lnTo>
                  <a:lnTo>
                    <a:pt x="621625" y="0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20">
              <a:extLst>
                <a:ext uri="{FF2B5EF4-FFF2-40B4-BE49-F238E27FC236}">
                  <a16:creationId xmlns:a16="http://schemas.microsoft.com/office/drawing/2014/main" id="{15487454-C001-C64C-AC76-3EFD903945BC}"/>
                </a:ext>
              </a:extLst>
            </p:cNvPr>
            <p:cNvSpPr/>
            <p:nvPr/>
          </p:nvSpPr>
          <p:spPr>
            <a:xfrm>
              <a:off x="11803347" y="5261619"/>
              <a:ext cx="1145540" cy="818515"/>
            </a:xfrm>
            <a:custGeom>
              <a:avLst/>
              <a:gdLst/>
              <a:ahLst/>
              <a:cxnLst/>
              <a:rect l="l" t="t" r="r" b="b"/>
              <a:pathLst>
                <a:path w="1145540" h="818514">
                  <a:moveTo>
                    <a:pt x="621625" y="0"/>
                  </a:moveTo>
                  <a:lnTo>
                    <a:pt x="558348" y="3771"/>
                  </a:lnTo>
                  <a:lnTo>
                    <a:pt x="499257" y="14465"/>
                  </a:lnTo>
                  <a:lnTo>
                    <a:pt x="444175" y="31150"/>
                  </a:lnTo>
                  <a:lnTo>
                    <a:pt x="392930" y="52896"/>
                  </a:lnTo>
                  <a:lnTo>
                    <a:pt x="345347" y="78772"/>
                  </a:lnTo>
                  <a:lnTo>
                    <a:pt x="301252" y="107847"/>
                  </a:lnTo>
                  <a:lnTo>
                    <a:pt x="260471" y="139190"/>
                  </a:lnTo>
                  <a:lnTo>
                    <a:pt x="222829" y="171871"/>
                  </a:lnTo>
                  <a:lnTo>
                    <a:pt x="188154" y="204958"/>
                  </a:lnTo>
                  <a:lnTo>
                    <a:pt x="156270" y="237521"/>
                  </a:lnTo>
                  <a:lnTo>
                    <a:pt x="100183" y="297351"/>
                  </a:lnTo>
                  <a:lnTo>
                    <a:pt x="75630" y="322757"/>
                  </a:lnTo>
                  <a:lnTo>
                    <a:pt x="53173" y="343915"/>
                  </a:lnTo>
                  <a:lnTo>
                    <a:pt x="32637" y="359894"/>
                  </a:lnTo>
                  <a:lnTo>
                    <a:pt x="27538" y="365424"/>
                  </a:lnTo>
                  <a:lnTo>
                    <a:pt x="16318" y="380100"/>
                  </a:lnTo>
                  <a:lnTo>
                    <a:pt x="5099" y="401056"/>
                  </a:lnTo>
                  <a:lnTo>
                    <a:pt x="0" y="425421"/>
                  </a:lnTo>
                  <a:lnTo>
                    <a:pt x="5099" y="446255"/>
                  </a:lnTo>
                  <a:lnTo>
                    <a:pt x="16318" y="467557"/>
                  </a:lnTo>
                  <a:lnTo>
                    <a:pt x="27538" y="484142"/>
                  </a:lnTo>
                  <a:lnTo>
                    <a:pt x="32637" y="490822"/>
                  </a:lnTo>
                  <a:lnTo>
                    <a:pt x="55917" y="509194"/>
                  </a:lnTo>
                  <a:lnTo>
                    <a:pt x="80627" y="533288"/>
                  </a:lnTo>
                  <a:lnTo>
                    <a:pt x="107037" y="561854"/>
                  </a:lnTo>
                  <a:lnTo>
                    <a:pt x="135412" y="593639"/>
                  </a:lnTo>
                  <a:lnTo>
                    <a:pt x="166022" y="627393"/>
                  </a:lnTo>
                  <a:lnTo>
                    <a:pt x="199134" y="661864"/>
                  </a:lnTo>
                  <a:lnTo>
                    <a:pt x="235015" y="695799"/>
                  </a:lnTo>
                  <a:lnTo>
                    <a:pt x="273934" y="727947"/>
                  </a:lnTo>
                  <a:lnTo>
                    <a:pt x="316158" y="757057"/>
                  </a:lnTo>
                  <a:lnTo>
                    <a:pt x="361955" y="781877"/>
                  </a:lnTo>
                  <a:lnTo>
                    <a:pt x="411592" y="801155"/>
                  </a:lnTo>
                  <a:lnTo>
                    <a:pt x="465338" y="813640"/>
                  </a:lnTo>
                  <a:lnTo>
                    <a:pt x="523460" y="818079"/>
                  </a:lnTo>
                  <a:lnTo>
                    <a:pt x="785957" y="763588"/>
                  </a:lnTo>
                  <a:lnTo>
                    <a:pt x="977852" y="643708"/>
                  </a:lnTo>
                  <a:lnTo>
                    <a:pt x="1095593" y="523827"/>
                  </a:lnTo>
                  <a:lnTo>
                    <a:pt x="1135630" y="469336"/>
                  </a:lnTo>
                  <a:lnTo>
                    <a:pt x="1145219" y="446216"/>
                  </a:lnTo>
                  <a:lnTo>
                    <a:pt x="1142821" y="433908"/>
                  </a:lnTo>
                  <a:lnTo>
                    <a:pt x="1135630" y="423097"/>
                  </a:lnTo>
                  <a:lnTo>
                    <a:pt x="1114947" y="412508"/>
                  </a:lnTo>
                  <a:lnTo>
                    <a:pt x="1064853" y="378977"/>
                  </a:lnTo>
                  <a:lnTo>
                    <a:pt x="1003280" y="319862"/>
                  </a:lnTo>
                  <a:lnTo>
                    <a:pt x="948159" y="232516"/>
                  </a:lnTo>
                  <a:lnTo>
                    <a:pt x="930240" y="187991"/>
                  </a:lnTo>
                  <a:lnTo>
                    <a:pt x="908119" y="147203"/>
                  </a:lnTo>
                  <a:lnTo>
                    <a:pt x="881631" y="110553"/>
                  </a:lnTo>
                  <a:lnTo>
                    <a:pt x="850607" y="78443"/>
                  </a:lnTo>
                  <a:lnTo>
                    <a:pt x="814881" y="51272"/>
                  </a:lnTo>
                  <a:lnTo>
                    <a:pt x="774287" y="29441"/>
                  </a:lnTo>
                  <a:lnTo>
                    <a:pt x="728657" y="13352"/>
                  </a:lnTo>
                  <a:lnTo>
                    <a:pt x="677825" y="3404"/>
                  </a:lnTo>
                  <a:lnTo>
                    <a:pt x="621625" y="0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21">
              <a:extLst>
                <a:ext uri="{FF2B5EF4-FFF2-40B4-BE49-F238E27FC236}">
                  <a16:creationId xmlns:a16="http://schemas.microsoft.com/office/drawing/2014/main" id="{CAE2A9DF-CC10-8C40-844C-1F87CAA1C03A}"/>
                </a:ext>
              </a:extLst>
            </p:cNvPr>
            <p:cNvSpPr/>
            <p:nvPr/>
          </p:nvSpPr>
          <p:spPr>
            <a:xfrm>
              <a:off x="11835937" y="5790106"/>
              <a:ext cx="276225" cy="355600"/>
            </a:xfrm>
            <a:custGeom>
              <a:avLst/>
              <a:gdLst/>
              <a:ahLst/>
              <a:cxnLst/>
              <a:rect l="l" t="t" r="r" b="b"/>
              <a:pathLst>
                <a:path w="276225" h="355600">
                  <a:moveTo>
                    <a:pt x="43240" y="0"/>
                  </a:moveTo>
                  <a:lnTo>
                    <a:pt x="36040" y="60196"/>
                  </a:lnTo>
                  <a:lnTo>
                    <a:pt x="21455" y="117294"/>
                  </a:lnTo>
                  <a:lnTo>
                    <a:pt x="6964" y="163603"/>
                  </a:lnTo>
                  <a:lnTo>
                    <a:pt x="47" y="191428"/>
                  </a:lnTo>
                  <a:lnTo>
                    <a:pt x="3317" y="238520"/>
                  </a:lnTo>
                  <a:lnTo>
                    <a:pt x="32049" y="292353"/>
                  </a:lnTo>
                  <a:lnTo>
                    <a:pt x="63463" y="316700"/>
                  </a:lnTo>
                  <a:lnTo>
                    <a:pt x="110244" y="336615"/>
                  </a:lnTo>
                  <a:lnTo>
                    <a:pt x="175390" y="350059"/>
                  </a:lnTo>
                  <a:lnTo>
                    <a:pt x="261903" y="354994"/>
                  </a:lnTo>
                  <a:lnTo>
                    <a:pt x="266678" y="354994"/>
                  </a:lnTo>
                  <a:lnTo>
                    <a:pt x="271358" y="354617"/>
                  </a:lnTo>
                  <a:lnTo>
                    <a:pt x="276133" y="354491"/>
                  </a:lnTo>
                  <a:lnTo>
                    <a:pt x="209022" y="345557"/>
                  </a:lnTo>
                  <a:lnTo>
                    <a:pt x="158172" y="325155"/>
                  </a:lnTo>
                  <a:lnTo>
                    <a:pt x="121481" y="296590"/>
                  </a:lnTo>
                  <a:lnTo>
                    <a:pt x="96848" y="263166"/>
                  </a:lnTo>
                  <a:lnTo>
                    <a:pt x="75347" y="194952"/>
                  </a:lnTo>
                  <a:lnTo>
                    <a:pt x="74275" y="166769"/>
                  </a:lnTo>
                  <a:lnTo>
                    <a:pt x="75980" y="143207"/>
                  </a:lnTo>
                  <a:lnTo>
                    <a:pt x="78068" y="112139"/>
                  </a:lnTo>
                  <a:lnTo>
                    <a:pt x="76254" y="35339"/>
                  </a:lnTo>
                  <a:lnTo>
                    <a:pt x="51230" y="8234"/>
                  </a:lnTo>
                  <a:lnTo>
                    <a:pt x="43240" y="0"/>
                  </a:lnTo>
                  <a:close/>
                </a:path>
              </a:pathLst>
            </a:custGeom>
            <a:solidFill>
              <a:srgbClr val="3F5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22">
              <a:extLst>
                <a:ext uri="{FF2B5EF4-FFF2-40B4-BE49-F238E27FC236}">
                  <a16:creationId xmlns:a16="http://schemas.microsoft.com/office/drawing/2014/main" id="{452BD32C-B0FB-2641-A903-65E3456AAAAE}"/>
                </a:ext>
              </a:extLst>
            </p:cNvPr>
            <p:cNvSpPr/>
            <p:nvPr/>
          </p:nvSpPr>
          <p:spPr>
            <a:xfrm>
              <a:off x="11832969" y="5163455"/>
              <a:ext cx="281940" cy="458470"/>
            </a:xfrm>
            <a:custGeom>
              <a:avLst/>
              <a:gdLst/>
              <a:ahLst/>
              <a:cxnLst/>
              <a:rect l="l" t="t" r="r" b="b"/>
              <a:pathLst>
                <a:path w="281940" h="458470">
                  <a:moveTo>
                    <a:pt x="270399" y="0"/>
                  </a:moveTo>
                  <a:lnTo>
                    <a:pt x="264870" y="0"/>
                  </a:lnTo>
                  <a:lnTo>
                    <a:pt x="177934" y="5185"/>
                  </a:lnTo>
                  <a:lnTo>
                    <a:pt x="111758" y="19240"/>
                  </a:lnTo>
                  <a:lnTo>
                    <a:pt x="63706" y="39909"/>
                  </a:lnTo>
                  <a:lnTo>
                    <a:pt x="31141" y="64937"/>
                  </a:lnTo>
                  <a:lnTo>
                    <a:pt x="1924" y="119057"/>
                  </a:lnTo>
                  <a:lnTo>
                    <a:pt x="0" y="143640"/>
                  </a:lnTo>
                  <a:lnTo>
                    <a:pt x="3014" y="163565"/>
                  </a:lnTo>
                  <a:lnTo>
                    <a:pt x="23936" y="224356"/>
                  </a:lnTo>
                  <a:lnTo>
                    <a:pt x="37524" y="272174"/>
                  </a:lnTo>
                  <a:lnTo>
                    <a:pt x="46927" y="324663"/>
                  </a:lnTo>
                  <a:lnTo>
                    <a:pt x="47444" y="376613"/>
                  </a:lnTo>
                  <a:lnTo>
                    <a:pt x="34373" y="422815"/>
                  </a:lnTo>
                  <a:lnTo>
                    <a:pt x="3014" y="458059"/>
                  </a:lnTo>
                  <a:lnTo>
                    <a:pt x="20750" y="444510"/>
                  </a:lnTo>
                  <a:lnTo>
                    <a:pt x="60675" y="405938"/>
                  </a:lnTo>
                  <a:lnTo>
                    <a:pt x="99379" y="332481"/>
                  </a:lnTo>
                  <a:lnTo>
                    <a:pt x="102110" y="283946"/>
                  </a:lnTo>
                  <a:lnTo>
                    <a:pt x="96765" y="241667"/>
                  </a:lnTo>
                  <a:lnTo>
                    <a:pt x="88897" y="210684"/>
                  </a:lnTo>
                  <a:lnTo>
                    <a:pt x="83649" y="180743"/>
                  </a:lnTo>
                  <a:lnTo>
                    <a:pt x="94436" y="113306"/>
                  </a:lnTo>
                  <a:lnTo>
                    <a:pt x="138725" y="50062"/>
                  </a:lnTo>
                  <a:lnTo>
                    <a:pt x="175354" y="25361"/>
                  </a:lnTo>
                  <a:lnTo>
                    <a:pt x="222664" y="8128"/>
                  </a:lnTo>
                  <a:lnTo>
                    <a:pt x="281425" y="502"/>
                  </a:lnTo>
                  <a:lnTo>
                    <a:pt x="275928" y="502"/>
                  </a:lnTo>
                  <a:lnTo>
                    <a:pt x="270399" y="0"/>
                  </a:lnTo>
                  <a:close/>
                </a:path>
              </a:pathLst>
            </a:custGeom>
            <a:solidFill>
              <a:srgbClr val="3F5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3">
              <a:extLst>
                <a:ext uri="{FF2B5EF4-FFF2-40B4-BE49-F238E27FC236}">
                  <a16:creationId xmlns:a16="http://schemas.microsoft.com/office/drawing/2014/main" id="{FF8F7AF6-57C9-824E-9DFA-F76C466724A3}"/>
                </a:ext>
              </a:extLst>
            </p:cNvPr>
            <p:cNvSpPr/>
            <p:nvPr/>
          </p:nvSpPr>
          <p:spPr>
            <a:xfrm>
              <a:off x="12555900" y="5524324"/>
              <a:ext cx="329565" cy="459105"/>
            </a:xfrm>
            <a:custGeom>
              <a:avLst/>
              <a:gdLst/>
              <a:ahLst/>
              <a:cxnLst/>
              <a:rect l="l" t="t" r="r" b="b"/>
              <a:pathLst>
                <a:path w="329565" h="459104">
                  <a:moveTo>
                    <a:pt x="137681" y="0"/>
                  </a:moveTo>
                  <a:lnTo>
                    <a:pt x="71906" y="30524"/>
                  </a:lnTo>
                  <a:lnTo>
                    <a:pt x="29496" y="97677"/>
                  </a:lnTo>
                  <a:lnTo>
                    <a:pt x="6758" y="164831"/>
                  </a:lnTo>
                  <a:lnTo>
                    <a:pt x="0" y="195355"/>
                  </a:lnTo>
                  <a:lnTo>
                    <a:pt x="14756" y="221693"/>
                  </a:lnTo>
                  <a:lnTo>
                    <a:pt x="49023" y="287535"/>
                  </a:lnTo>
                  <a:lnTo>
                    <a:pt x="87795" y="373120"/>
                  </a:lnTo>
                  <a:lnTo>
                    <a:pt x="116069" y="458687"/>
                  </a:lnTo>
                  <a:lnTo>
                    <a:pt x="174139" y="421530"/>
                  </a:lnTo>
                  <a:lnTo>
                    <a:pt x="191479" y="409190"/>
                  </a:lnTo>
                  <a:lnTo>
                    <a:pt x="208108" y="395234"/>
                  </a:lnTo>
                  <a:lnTo>
                    <a:pt x="212504" y="368185"/>
                  </a:lnTo>
                  <a:lnTo>
                    <a:pt x="219546" y="326475"/>
                  </a:lnTo>
                  <a:lnTo>
                    <a:pt x="231986" y="275869"/>
                  </a:lnTo>
                  <a:lnTo>
                    <a:pt x="252575" y="222136"/>
                  </a:lnTo>
                  <a:lnTo>
                    <a:pt x="284064" y="171041"/>
                  </a:lnTo>
                  <a:lnTo>
                    <a:pt x="329204" y="128352"/>
                  </a:lnTo>
                  <a:lnTo>
                    <a:pt x="305851" y="108176"/>
                  </a:lnTo>
                  <a:lnTo>
                    <a:pt x="271703" y="75491"/>
                  </a:lnTo>
                  <a:lnTo>
                    <a:pt x="230080" y="40059"/>
                  </a:lnTo>
                  <a:lnTo>
                    <a:pt x="184300" y="11641"/>
                  </a:lnTo>
                  <a:lnTo>
                    <a:pt x="137681" y="0"/>
                  </a:lnTo>
                  <a:close/>
                </a:path>
              </a:pathLst>
            </a:custGeom>
            <a:solidFill>
              <a:srgbClr val="3F51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4">
              <a:extLst>
                <a:ext uri="{FF2B5EF4-FFF2-40B4-BE49-F238E27FC236}">
                  <a16:creationId xmlns:a16="http://schemas.microsoft.com/office/drawing/2014/main" id="{5576D11C-9676-C743-B957-D642BCB67EAA}"/>
                </a:ext>
              </a:extLst>
            </p:cNvPr>
            <p:cNvSpPr/>
            <p:nvPr/>
          </p:nvSpPr>
          <p:spPr>
            <a:xfrm>
              <a:off x="12719466" y="5621514"/>
              <a:ext cx="65526" cy="6552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5">
              <a:extLst>
                <a:ext uri="{FF2B5EF4-FFF2-40B4-BE49-F238E27FC236}">
                  <a16:creationId xmlns:a16="http://schemas.microsoft.com/office/drawing/2014/main" id="{83D97F76-F414-0F4A-B2E0-493492625790}"/>
                </a:ext>
              </a:extLst>
            </p:cNvPr>
            <p:cNvSpPr/>
            <p:nvPr/>
          </p:nvSpPr>
          <p:spPr>
            <a:xfrm>
              <a:off x="11975488" y="5588877"/>
              <a:ext cx="52705" cy="359410"/>
            </a:xfrm>
            <a:custGeom>
              <a:avLst/>
              <a:gdLst/>
              <a:ahLst/>
              <a:cxnLst/>
              <a:rect l="l" t="t" r="r" b="b"/>
              <a:pathLst>
                <a:path w="52704" h="359410">
                  <a:moveTo>
                    <a:pt x="24187" y="0"/>
                  </a:moveTo>
                  <a:lnTo>
                    <a:pt x="0" y="306399"/>
                  </a:lnTo>
                  <a:lnTo>
                    <a:pt x="12531" y="319564"/>
                  </a:lnTo>
                  <a:lnTo>
                    <a:pt x="25448" y="332726"/>
                  </a:lnTo>
                  <a:lnTo>
                    <a:pt x="38771" y="345824"/>
                  </a:lnTo>
                  <a:lnTo>
                    <a:pt x="52521" y="358795"/>
                  </a:lnTo>
                  <a:lnTo>
                    <a:pt x="24187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26">
              <a:extLst>
                <a:ext uri="{FF2B5EF4-FFF2-40B4-BE49-F238E27FC236}">
                  <a16:creationId xmlns:a16="http://schemas.microsoft.com/office/drawing/2014/main" id="{DF1C3382-23F1-7340-8C13-B3BCE5741915}"/>
                </a:ext>
              </a:extLst>
            </p:cNvPr>
            <p:cNvSpPr/>
            <p:nvPr/>
          </p:nvSpPr>
          <p:spPr>
            <a:xfrm>
              <a:off x="12061999" y="5523350"/>
              <a:ext cx="76200" cy="505459"/>
            </a:xfrm>
            <a:custGeom>
              <a:avLst/>
              <a:gdLst/>
              <a:ahLst/>
              <a:cxnLst/>
              <a:rect l="l" t="t" r="r" b="b"/>
              <a:pathLst>
                <a:path w="76200" h="505460">
                  <a:moveTo>
                    <a:pt x="35841" y="0"/>
                  </a:moveTo>
                  <a:lnTo>
                    <a:pt x="0" y="453755"/>
                  </a:lnTo>
                  <a:lnTo>
                    <a:pt x="17902" y="467735"/>
                  </a:lnTo>
                  <a:lnTo>
                    <a:pt x="36474" y="481065"/>
                  </a:lnTo>
                  <a:lnTo>
                    <a:pt x="55734" y="493658"/>
                  </a:lnTo>
                  <a:lnTo>
                    <a:pt x="75704" y="505429"/>
                  </a:lnTo>
                  <a:lnTo>
                    <a:pt x="35841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27">
              <a:extLst>
                <a:ext uri="{FF2B5EF4-FFF2-40B4-BE49-F238E27FC236}">
                  <a16:creationId xmlns:a16="http://schemas.microsoft.com/office/drawing/2014/main" id="{5D98E7E6-1E32-CE4F-851D-4B2B53CB52DD}"/>
                </a:ext>
              </a:extLst>
            </p:cNvPr>
            <p:cNvSpPr/>
            <p:nvPr/>
          </p:nvSpPr>
          <p:spPr>
            <a:xfrm>
              <a:off x="12151965" y="5479781"/>
              <a:ext cx="90805" cy="590550"/>
            </a:xfrm>
            <a:custGeom>
              <a:avLst/>
              <a:gdLst/>
              <a:ahLst/>
              <a:cxnLst/>
              <a:rect l="l" t="t" r="r" b="b"/>
              <a:pathLst>
                <a:path w="90804" h="590550">
                  <a:moveTo>
                    <a:pt x="44040" y="0"/>
                  </a:moveTo>
                  <a:lnTo>
                    <a:pt x="0" y="557103"/>
                  </a:lnTo>
                  <a:lnTo>
                    <a:pt x="21456" y="567189"/>
                  </a:lnTo>
                  <a:lnTo>
                    <a:pt x="43698" y="576068"/>
                  </a:lnTo>
                  <a:lnTo>
                    <a:pt x="66724" y="583687"/>
                  </a:lnTo>
                  <a:lnTo>
                    <a:pt x="90531" y="589992"/>
                  </a:lnTo>
                  <a:lnTo>
                    <a:pt x="44040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28">
              <a:extLst>
                <a:ext uri="{FF2B5EF4-FFF2-40B4-BE49-F238E27FC236}">
                  <a16:creationId xmlns:a16="http://schemas.microsoft.com/office/drawing/2014/main" id="{B4CF2785-E9BB-5D45-B16B-A7E32B1FC9F0}"/>
                </a:ext>
              </a:extLst>
            </p:cNvPr>
            <p:cNvSpPr/>
            <p:nvPr/>
          </p:nvSpPr>
          <p:spPr>
            <a:xfrm>
              <a:off x="12343236" y="5392547"/>
              <a:ext cx="97790" cy="687070"/>
            </a:xfrm>
            <a:custGeom>
              <a:avLst/>
              <a:gdLst/>
              <a:ahLst/>
              <a:cxnLst/>
              <a:rect l="l" t="t" r="r" b="b"/>
              <a:pathLst>
                <a:path w="97790" h="687070">
                  <a:moveTo>
                    <a:pt x="49097" y="0"/>
                  </a:moveTo>
                  <a:lnTo>
                    <a:pt x="0" y="686649"/>
                  </a:lnTo>
                  <a:lnTo>
                    <a:pt x="25089" y="685572"/>
                  </a:lnTo>
                  <a:lnTo>
                    <a:pt x="49698" y="683617"/>
                  </a:lnTo>
                  <a:lnTo>
                    <a:pt x="73819" y="680791"/>
                  </a:lnTo>
                  <a:lnTo>
                    <a:pt x="97442" y="677099"/>
                  </a:lnTo>
                  <a:lnTo>
                    <a:pt x="49097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29">
              <a:extLst>
                <a:ext uri="{FF2B5EF4-FFF2-40B4-BE49-F238E27FC236}">
                  <a16:creationId xmlns:a16="http://schemas.microsoft.com/office/drawing/2014/main" id="{1BF0E8F8-B3CF-6B46-A307-7F193060B7BE}"/>
                </a:ext>
              </a:extLst>
            </p:cNvPr>
            <p:cNvSpPr/>
            <p:nvPr/>
          </p:nvSpPr>
          <p:spPr>
            <a:xfrm>
              <a:off x="12245700" y="5425185"/>
              <a:ext cx="97790" cy="654685"/>
            </a:xfrm>
            <a:custGeom>
              <a:avLst/>
              <a:gdLst/>
              <a:ahLst/>
              <a:cxnLst/>
              <a:rect l="l" t="t" r="r" b="b"/>
              <a:pathLst>
                <a:path w="97790" h="654685">
                  <a:moveTo>
                    <a:pt x="48469" y="0"/>
                  </a:moveTo>
                  <a:lnTo>
                    <a:pt x="0" y="645184"/>
                  </a:lnTo>
                  <a:lnTo>
                    <a:pt x="19467" y="649027"/>
                  </a:lnTo>
                  <a:lnTo>
                    <a:pt x="39446" y="651969"/>
                  </a:lnTo>
                  <a:lnTo>
                    <a:pt x="59979" y="653851"/>
                  </a:lnTo>
                  <a:lnTo>
                    <a:pt x="81107" y="654514"/>
                  </a:lnTo>
                  <a:lnTo>
                    <a:pt x="86636" y="654514"/>
                  </a:lnTo>
                  <a:lnTo>
                    <a:pt x="92039" y="654137"/>
                  </a:lnTo>
                  <a:lnTo>
                    <a:pt x="97442" y="654011"/>
                  </a:lnTo>
                  <a:lnTo>
                    <a:pt x="48469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30">
              <a:extLst>
                <a:ext uri="{FF2B5EF4-FFF2-40B4-BE49-F238E27FC236}">
                  <a16:creationId xmlns:a16="http://schemas.microsoft.com/office/drawing/2014/main" id="{778C406C-93BD-CE4B-9C2D-812387DECA96}"/>
                </a:ext>
              </a:extLst>
            </p:cNvPr>
            <p:cNvSpPr/>
            <p:nvPr/>
          </p:nvSpPr>
          <p:spPr>
            <a:xfrm>
              <a:off x="12441401" y="5359784"/>
              <a:ext cx="96520" cy="709295"/>
            </a:xfrm>
            <a:custGeom>
              <a:avLst/>
              <a:gdLst/>
              <a:ahLst/>
              <a:cxnLst/>
              <a:rect l="l" t="t" r="r" b="b"/>
              <a:pathLst>
                <a:path w="96520" h="709295">
                  <a:moveTo>
                    <a:pt x="49097" y="0"/>
                  </a:moveTo>
                  <a:lnTo>
                    <a:pt x="0" y="708983"/>
                  </a:lnTo>
                  <a:lnTo>
                    <a:pt x="3832" y="708983"/>
                  </a:lnTo>
                  <a:lnTo>
                    <a:pt x="27843" y="704146"/>
                  </a:lnTo>
                  <a:lnTo>
                    <a:pt x="51292" y="698487"/>
                  </a:lnTo>
                  <a:lnTo>
                    <a:pt x="74170" y="692069"/>
                  </a:lnTo>
                  <a:lnTo>
                    <a:pt x="96468" y="684952"/>
                  </a:lnTo>
                  <a:lnTo>
                    <a:pt x="49097" y="0"/>
                  </a:lnTo>
                  <a:close/>
                </a:path>
              </a:pathLst>
            </a:custGeom>
            <a:solidFill>
              <a:srgbClr val="FF9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31">
              <a:extLst>
                <a:ext uri="{FF2B5EF4-FFF2-40B4-BE49-F238E27FC236}">
                  <a16:creationId xmlns:a16="http://schemas.microsoft.com/office/drawing/2014/main" id="{223D0D06-4942-2145-B928-A6D8CE8F11DB}"/>
                </a:ext>
              </a:extLst>
            </p:cNvPr>
            <p:cNvSpPr/>
            <p:nvPr/>
          </p:nvSpPr>
          <p:spPr>
            <a:xfrm>
              <a:off x="14344905" y="5882271"/>
              <a:ext cx="324485" cy="165100"/>
            </a:xfrm>
            <a:custGeom>
              <a:avLst/>
              <a:gdLst/>
              <a:ahLst/>
              <a:cxnLst/>
              <a:rect l="l" t="t" r="r" b="b"/>
              <a:pathLst>
                <a:path w="324484" h="165100">
                  <a:moveTo>
                    <a:pt x="324385" y="0"/>
                  </a:moveTo>
                  <a:lnTo>
                    <a:pt x="4258" y="1602"/>
                  </a:lnTo>
                  <a:lnTo>
                    <a:pt x="0" y="27080"/>
                  </a:lnTo>
                  <a:lnTo>
                    <a:pt x="744" y="83133"/>
                  </a:lnTo>
                  <a:lnTo>
                    <a:pt x="26774" y="139186"/>
                  </a:lnTo>
                  <a:lnTo>
                    <a:pt x="98371" y="164665"/>
                  </a:lnTo>
                  <a:lnTo>
                    <a:pt x="188921" y="138936"/>
                  </a:lnTo>
                  <a:lnTo>
                    <a:pt x="260476" y="82332"/>
                  </a:lnTo>
                  <a:lnTo>
                    <a:pt x="307482" y="25728"/>
                  </a:lnTo>
                  <a:lnTo>
                    <a:pt x="324385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32">
              <a:extLst>
                <a:ext uri="{FF2B5EF4-FFF2-40B4-BE49-F238E27FC236}">
                  <a16:creationId xmlns:a16="http://schemas.microsoft.com/office/drawing/2014/main" id="{8A8681BB-5496-FC46-B977-607C0189E797}"/>
                </a:ext>
              </a:extLst>
            </p:cNvPr>
            <p:cNvSpPr/>
            <p:nvPr/>
          </p:nvSpPr>
          <p:spPr>
            <a:xfrm>
              <a:off x="14339313" y="5228856"/>
              <a:ext cx="292100" cy="158750"/>
            </a:xfrm>
            <a:custGeom>
              <a:avLst/>
              <a:gdLst/>
              <a:ahLst/>
              <a:cxnLst/>
              <a:rect l="l" t="t" r="r" b="b"/>
              <a:pathLst>
                <a:path w="292100" h="158750">
                  <a:moveTo>
                    <a:pt x="103963" y="0"/>
                  </a:moveTo>
                  <a:lnTo>
                    <a:pt x="31331" y="23049"/>
                  </a:lnTo>
                  <a:lnTo>
                    <a:pt x="3022" y="71000"/>
                  </a:lnTo>
                  <a:lnTo>
                    <a:pt x="0" y="118421"/>
                  </a:lnTo>
                  <a:lnTo>
                    <a:pt x="3223" y="139880"/>
                  </a:lnTo>
                  <a:lnTo>
                    <a:pt x="292062" y="158539"/>
                  </a:lnTo>
                  <a:lnTo>
                    <a:pt x="276909" y="133493"/>
                  </a:lnTo>
                  <a:lnTo>
                    <a:pt x="235979" y="78539"/>
                  </a:lnTo>
                  <a:lnTo>
                    <a:pt x="176065" y="23950"/>
                  </a:lnTo>
                  <a:lnTo>
                    <a:pt x="103963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33">
              <a:extLst>
                <a:ext uri="{FF2B5EF4-FFF2-40B4-BE49-F238E27FC236}">
                  <a16:creationId xmlns:a16="http://schemas.microsoft.com/office/drawing/2014/main" id="{32772C35-72FF-914C-BC28-8D5F3168644B}"/>
                </a:ext>
              </a:extLst>
            </p:cNvPr>
            <p:cNvSpPr/>
            <p:nvPr/>
          </p:nvSpPr>
          <p:spPr>
            <a:xfrm>
              <a:off x="13984932" y="5328174"/>
              <a:ext cx="276860" cy="195580"/>
            </a:xfrm>
            <a:custGeom>
              <a:avLst/>
              <a:gdLst/>
              <a:ahLst/>
              <a:cxnLst/>
              <a:rect l="l" t="t" r="r" b="b"/>
              <a:pathLst>
                <a:path w="276859" h="195579">
                  <a:moveTo>
                    <a:pt x="109304" y="0"/>
                  </a:moveTo>
                  <a:lnTo>
                    <a:pt x="46296" y="9359"/>
                  </a:lnTo>
                  <a:lnTo>
                    <a:pt x="12693" y="44167"/>
                  </a:lnTo>
                  <a:lnTo>
                    <a:pt x="530" y="92300"/>
                  </a:lnTo>
                  <a:lnTo>
                    <a:pt x="0" y="117575"/>
                  </a:lnTo>
                  <a:lnTo>
                    <a:pt x="1843" y="141636"/>
                  </a:lnTo>
                  <a:lnTo>
                    <a:pt x="5064" y="162967"/>
                  </a:lnTo>
                  <a:lnTo>
                    <a:pt x="8667" y="180053"/>
                  </a:lnTo>
                  <a:lnTo>
                    <a:pt x="11657" y="191378"/>
                  </a:lnTo>
                  <a:lnTo>
                    <a:pt x="13038" y="195426"/>
                  </a:lnTo>
                  <a:lnTo>
                    <a:pt x="59564" y="174456"/>
                  </a:lnTo>
                  <a:lnTo>
                    <a:pt x="149487" y="127952"/>
                  </a:lnTo>
                  <a:lnTo>
                    <a:pt x="276370" y="60195"/>
                  </a:lnTo>
                  <a:lnTo>
                    <a:pt x="209680" y="28211"/>
                  </a:lnTo>
                  <a:lnTo>
                    <a:pt x="154323" y="8651"/>
                  </a:lnTo>
                  <a:lnTo>
                    <a:pt x="109304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34">
              <a:extLst>
                <a:ext uri="{FF2B5EF4-FFF2-40B4-BE49-F238E27FC236}">
                  <a16:creationId xmlns:a16="http://schemas.microsoft.com/office/drawing/2014/main" id="{3CDFB1E0-1F14-D64D-9ABA-0FB39C70FC10}"/>
                </a:ext>
              </a:extLst>
            </p:cNvPr>
            <p:cNvSpPr/>
            <p:nvPr/>
          </p:nvSpPr>
          <p:spPr>
            <a:xfrm>
              <a:off x="13984864" y="5781028"/>
              <a:ext cx="277495" cy="200025"/>
            </a:xfrm>
            <a:custGeom>
              <a:avLst/>
              <a:gdLst/>
              <a:ahLst/>
              <a:cxnLst/>
              <a:rect l="l" t="t" r="r" b="b"/>
              <a:pathLst>
                <a:path w="277494" h="200025">
                  <a:moveTo>
                    <a:pt x="12636" y="0"/>
                  </a:moveTo>
                  <a:lnTo>
                    <a:pt x="1713" y="54709"/>
                  </a:lnTo>
                  <a:lnTo>
                    <a:pt x="0" y="79191"/>
                  </a:lnTo>
                  <a:lnTo>
                    <a:pt x="672" y="104928"/>
                  </a:lnTo>
                  <a:lnTo>
                    <a:pt x="13135" y="154037"/>
                  </a:lnTo>
                  <a:lnTo>
                    <a:pt x="47020" y="189774"/>
                  </a:lnTo>
                  <a:lnTo>
                    <a:pt x="110244" y="199874"/>
                  </a:lnTo>
                  <a:lnTo>
                    <a:pt x="155333" y="191479"/>
                  </a:lnTo>
                  <a:lnTo>
                    <a:pt x="210726" y="172076"/>
                  </a:lnTo>
                  <a:lnTo>
                    <a:pt x="277413" y="140131"/>
                  </a:lnTo>
                  <a:lnTo>
                    <a:pt x="149807" y="69971"/>
                  </a:lnTo>
                  <a:lnTo>
                    <a:pt x="59387" y="21789"/>
                  </a:lnTo>
                  <a:lnTo>
                    <a:pt x="12636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35">
              <a:extLst>
                <a:ext uri="{FF2B5EF4-FFF2-40B4-BE49-F238E27FC236}">
                  <a16:creationId xmlns:a16="http://schemas.microsoft.com/office/drawing/2014/main" id="{F21415A0-258F-3943-A8F2-49905799C27E}"/>
                </a:ext>
              </a:extLst>
            </p:cNvPr>
            <p:cNvSpPr/>
            <p:nvPr/>
          </p:nvSpPr>
          <p:spPr>
            <a:xfrm>
              <a:off x="13690724" y="5504044"/>
              <a:ext cx="115570" cy="302260"/>
            </a:xfrm>
            <a:custGeom>
              <a:avLst/>
              <a:gdLst/>
              <a:ahLst/>
              <a:cxnLst/>
              <a:rect l="l" t="t" r="r" b="b"/>
              <a:pathLst>
                <a:path w="115569" h="302260">
                  <a:moveTo>
                    <a:pt x="80223" y="0"/>
                  </a:moveTo>
                  <a:lnTo>
                    <a:pt x="49212" y="6370"/>
                  </a:lnTo>
                  <a:lnTo>
                    <a:pt x="23688" y="30537"/>
                  </a:lnTo>
                  <a:lnTo>
                    <a:pt x="6376" y="76993"/>
                  </a:lnTo>
                  <a:lnTo>
                    <a:pt x="0" y="150233"/>
                  </a:lnTo>
                  <a:lnTo>
                    <a:pt x="6484" y="224149"/>
                  </a:lnTo>
                  <a:lnTo>
                    <a:pt x="24072" y="271058"/>
                  </a:lnTo>
                  <a:lnTo>
                    <a:pt x="49965" y="295523"/>
                  </a:lnTo>
                  <a:lnTo>
                    <a:pt x="81365" y="302113"/>
                  </a:lnTo>
                  <a:lnTo>
                    <a:pt x="115472" y="295391"/>
                  </a:lnTo>
                  <a:lnTo>
                    <a:pt x="95377" y="278952"/>
                  </a:lnTo>
                  <a:lnTo>
                    <a:pt x="79528" y="250601"/>
                  </a:lnTo>
                  <a:lnTo>
                    <a:pt x="69134" y="208355"/>
                  </a:lnTo>
                  <a:lnTo>
                    <a:pt x="65401" y="150233"/>
                  </a:lnTo>
                  <a:lnTo>
                    <a:pt x="69009" y="93073"/>
                  </a:lnTo>
                  <a:lnTo>
                    <a:pt x="79073" y="51382"/>
                  </a:lnTo>
                  <a:lnTo>
                    <a:pt x="94450" y="23290"/>
                  </a:lnTo>
                  <a:lnTo>
                    <a:pt x="113996" y="6929"/>
                  </a:lnTo>
                  <a:lnTo>
                    <a:pt x="80223" y="0"/>
                  </a:lnTo>
                  <a:close/>
                </a:path>
              </a:pathLst>
            </a:custGeom>
            <a:solidFill>
              <a:srgbClr val="3747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36">
              <a:extLst>
                <a:ext uri="{FF2B5EF4-FFF2-40B4-BE49-F238E27FC236}">
                  <a16:creationId xmlns:a16="http://schemas.microsoft.com/office/drawing/2014/main" id="{37388F30-72F5-C44D-91CA-25091FB6B2BF}"/>
                </a:ext>
              </a:extLst>
            </p:cNvPr>
            <p:cNvSpPr/>
            <p:nvPr/>
          </p:nvSpPr>
          <p:spPr>
            <a:xfrm>
              <a:off x="13995638" y="5294383"/>
              <a:ext cx="661670" cy="687705"/>
            </a:xfrm>
            <a:custGeom>
              <a:avLst/>
              <a:gdLst/>
              <a:ahLst/>
              <a:cxnLst/>
              <a:rect l="l" t="t" r="r" b="b"/>
              <a:pathLst>
                <a:path w="661669" h="687704">
                  <a:moveTo>
                    <a:pt x="1610" y="485922"/>
                  </a:moveTo>
                  <a:lnTo>
                    <a:pt x="524" y="494308"/>
                  </a:lnTo>
                  <a:lnTo>
                    <a:pt x="0" y="510302"/>
                  </a:lnTo>
                  <a:lnTo>
                    <a:pt x="2124" y="531520"/>
                  </a:lnTo>
                  <a:lnTo>
                    <a:pt x="22676" y="580089"/>
                  </a:lnTo>
                  <a:lnTo>
                    <a:pt x="78891" y="620946"/>
                  </a:lnTo>
                  <a:lnTo>
                    <a:pt x="125595" y="632523"/>
                  </a:lnTo>
                  <a:lnTo>
                    <a:pt x="187481" y="635020"/>
                  </a:lnTo>
                  <a:lnTo>
                    <a:pt x="266638" y="626054"/>
                  </a:lnTo>
                  <a:lnTo>
                    <a:pt x="208312" y="603966"/>
                  </a:lnTo>
                  <a:lnTo>
                    <a:pt x="150836" y="576488"/>
                  </a:lnTo>
                  <a:lnTo>
                    <a:pt x="97819" y="547283"/>
                  </a:lnTo>
                  <a:lnTo>
                    <a:pt x="52869" y="520012"/>
                  </a:lnTo>
                  <a:lnTo>
                    <a:pt x="19597" y="498337"/>
                  </a:lnTo>
                  <a:lnTo>
                    <a:pt x="1610" y="485922"/>
                  </a:lnTo>
                  <a:close/>
                </a:path>
                <a:path w="661669" h="687704">
                  <a:moveTo>
                    <a:pt x="187825" y="84721"/>
                  </a:moveTo>
                  <a:lnTo>
                    <a:pt x="126622" y="86524"/>
                  </a:lnTo>
                  <a:lnTo>
                    <a:pt x="80289" y="97046"/>
                  </a:lnTo>
                  <a:lnTo>
                    <a:pt x="24164" y="135357"/>
                  </a:lnTo>
                  <a:lnTo>
                    <a:pt x="3306" y="181870"/>
                  </a:lnTo>
                  <a:lnTo>
                    <a:pt x="1058" y="202645"/>
                  </a:lnTo>
                  <a:lnTo>
                    <a:pt x="1574" y="218802"/>
                  </a:lnTo>
                  <a:lnTo>
                    <a:pt x="2835" y="228118"/>
                  </a:lnTo>
                  <a:lnTo>
                    <a:pt x="21186" y="214689"/>
                  </a:lnTo>
                  <a:lnTo>
                    <a:pt x="51949" y="194204"/>
                  </a:lnTo>
                  <a:lnTo>
                    <a:pt x="93464" y="169271"/>
                  </a:lnTo>
                  <a:lnTo>
                    <a:pt x="144071" y="142497"/>
                  </a:lnTo>
                  <a:lnTo>
                    <a:pt x="202108" y="116491"/>
                  </a:lnTo>
                  <a:lnTo>
                    <a:pt x="265916" y="93861"/>
                  </a:lnTo>
                  <a:lnTo>
                    <a:pt x="187825" y="84721"/>
                  </a:lnTo>
                  <a:close/>
                </a:path>
                <a:path w="661669" h="687704">
                  <a:moveTo>
                    <a:pt x="347997" y="645561"/>
                  </a:moveTo>
                  <a:lnTo>
                    <a:pt x="406486" y="681295"/>
                  </a:lnTo>
                  <a:lnTo>
                    <a:pt x="449366" y="687151"/>
                  </a:lnTo>
                  <a:lnTo>
                    <a:pt x="515030" y="678837"/>
                  </a:lnTo>
                  <a:lnTo>
                    <a:pt x="570288" y="660969"/>
                  </a:lnTo>
                  <a:lnTo>
                    <a:pt x="583392" y="654388"/>
                  </a:lnTo>
                  <a:lnTo>
                    <a:pt x="447638" y="654388"/>
                  </a:lnTo>
                  <a:lnTo>
                    <a:pt x="421913" y="653786"/>
                  </a:lnTo>
                  <a:lnTo>
                    <a:pt x="396769" y="652048"/>
                  </a:lnTo>
                  <a:lnTo>
                    <a:pt x="372149" y="649273"/>
                  </a:lnTo>
                  <a:lnTo>
                    <a:pt x="347997" y="645561"/>
                  </a:lnTo>
                  <a:close/>
                </a:path>
                <a:path w="661669" h="687704">
                  <a:moveTo>
                    <a:pt x="661150" y="605290"/>
                  </a:moveTo>
                  <a:lnTo>
                    <a:pt x="606523" y="625498"/>
                  </a:lnTo>
                  <a:lnTo>
                    <a:pt x="552085" y="640983"/>
                  </a:lnTo>
                  <a:lnTo>
                    <a:pt x="498801" y="650895"/>
                  </a:lnTo>
                  <a:lnTo>
                    <a:pt x="447638" y="654388"/>
                  </a:lnTo>
                  <a:lnTo>
                    <a:pt x="583392" y="654388"/>
                  </a:lnTo>
                  <a:lnTo>
                    <a:pt x="613892" y="639072"/>
                  </a:lnTo>
                  <a:lnTo>
                    <a:pt x="644594" y="618671"/>
                  </a:lnTo>
                  <a:lnTo>
                    <a:pt x="661150" y="605290"/>
                  </a:lnTo>
                  <a:close/>
                </a:path>
                <a:path w="661669" h="687704">
                  <a:moveTo>
                    <a:pt x="607760" y="65401"/>
                  </a:moveTo>
                  <a:lnTo>
                    <a:pt x="447638" y="65401"/>
                  </a:lnTo>
                  <a:lnTo>
                    <a:pt x="493126" y="67388"/>
                  </a:lnTo>
                  <a:lnTo>
                    <a:pt x="540396" y="73105"/>
                  </a:lnTo>
                  <a:lnTo>
                    <a:pt x="588743" y="82178"/>
                  </a:lnTo>
                  <a:lnTo>
                    <a:pt x="637465" y="94237"/>
                  </a:lnTo>
                  <a:lnTo>
                    <a:pt x="624580" y="80836"/>
                  </a:lnTo>
                  <a:lnTo>
                    <a:pt x="607760" y="65401"/>
                  </a:lnTo>
                  <a:close/>
                </a:path>
                <a:path w="661669" h="687704">
                  <a:moveTo>
                    <a:pt x="453638" y="0"/>
                  </a:moveTo>
                  <a:lnTo>
                    <a:pt x="404707" y="11507"/>
                  </a:lnTo>
                  <a:lnTo>
                    <a:pt x="372821" y="35119"/>
                  </a:lnTo>
                  <a:lnTo>
                    <a:pt x="355059" y="59696"/>
                  </a:lnTo>
                  <a:lnTo>
                    <a:pt x="348500" y="74102"/>
                  </a:lnTo>
                  <a:lnTo>
                    <a:pt x="372714" y="70463"/>
                  </a:lnTo>
                  <a:lnTo>
                    <a:pt x="397327" y="67725"/>
                  </a:lnTo>
                  <a:lnTo>
                    <a:pt x="422310" y="66000"/>
                  </a:lnTo>
                  <a:lnTo>
                    <a:pt x="447638" y="65401"/>
                  </a:lnTo>
                  <a:lnTo>
                    <a:pt x="607760" y="65401"/>
                  </a:lnTo>
                  <a:lnTo>
                    <a:pt x="597994" y="56438"/>
                  </a:lnTo>
                  <a:lnTo>
                    <a:pt x="559467" y="29317"/>
                  </a:lnTo>
                  <a:lnTo>
                    <a:pt x="510761" y="7747"/>
                  </a:lnTo>
                  <a:lnTo>
                    <a:pt x="453638" y="0"/>
                  </a:lnTo>
                  <a:close/>
                </a:path>
              </a:pathLst>
            </a:custGeom>
            <a:solidFill>
              <a:srgbClr val="E64A1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37">
              <a:extLst>
                <a:ext uri="{FF2B5EF4-FFF2-40B4-BE49-F238E27FC236}">
                  <a16:creationId xmlns:a16="http://schemas.microsoft.com/office/drawing/2014/main" id="{7201C076-5DAE-4249-B848-493D63A77FA8}"/>
                </a:ext>
              </a:extLst>
            </p:cNvPr>
            <p:cNvSpPr/>
            <p:nvPr/>
          </p:nvSpPr>
          <p:spPr>
            <a:xfrm>
              <a:off x="13756126" y="5510973"/>
              <a:ext cx="177800" cy="288925"/>
            </a:xfrm>
            <a:custGeom>
              <a:avLst/>
              <a:gdLst/>
              <a:ahLst/>
              <a:cxnLst/>
              <a:rect l="l" t="t" r="r" b="b"/>
              <a:pathLst>
                <a:path w="177800" h="288925">
                  <a:moveTo>
                    <a:pt x="48595" y="0"/>
                  </a:moveTo>
                  <a:lnTo>
                    <a:pt x="29048" y="16361"/>
                  </a:lnTo>
                  <a:lnTo>
                    <a:pt x="13672" y="44452"/>
                  </a:lnTo>
                  <a:lnTo>
                    <a:pt x="3608" y="86143"/>
                  </a:lnTo>
                  <a:lnTo>
                    <a:pt x="0" y="143304"/>
                  </a:lnTo>
                  <a:lnTo>
                    <a:pt x="3733" y="201426"/>
                  </a:lnTo>
                  <a:lnTo>
                    <a:pt x="14136" y="243687"/>
                  </a:lnTo>
                  <a:lnTo>
                    <a:pt x="29976" y="272023"/>
                  </a:lnTo>
                  <a:lnTo>
                    <a:pt x="50071" y="288462"/>
                  </a:lnTo>
                  <a:lnTo>
                    <a:pt x="91747" y="268485"/>
                  </a:lnTo>
                  <a:lnTo>
                    <a:pt x="128088" y="243671"/>
                  </a:lnTo>
                  <a:lnTo>
                    <a:pt x="163565" y="213731"/>
                  </a:lnTo>
                  <a:lnTo>
                    <a:pt x="175851" y="170390"/>
                  </a:lnTo>
                  <a:lnTo>
                    <a:pt x="177387" y="126770"/>
                  </a:lnTo>
                  <a:lnTo>
                    <a:pt x="163565" y="77903"/>
                  </a:lnTo>
                  <a:lnTo>
                    <a:pt x="153676" y="68575"/>
                  </a:lnTo>
                  <a:lnTo>
                    <a:pt x="127613" y="46537"/>
                  </a:lnTo>
                  <a:lnTo>
                    <a:pt x="90784" y="20706"/>
                  </a:lnTo>
                  <a:lnTo>
                    <a:pt x="48595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38">
              <a:extLst>
                <a:ext uri="{FF2B5EF4-FFF2-40B4-BE49-F238E27FC236}">
                  <a16:creationId xmlns:a16="http://schemas.microsoft.com/office/drawing/2014/main" id="{CBDF8112-2131-2F43-AACE-98D9290E73D3}"/>
                </a:ext>
              </a:extLst>
            </p:cNvPr>
            <p:cNvSpPr/>
            <p:nvPr/>
          </p:nvSpPr>
          <p:spPr>
            <a:xfrm>
              <a:off x="13985217" y="5387773"/>
              <a:ext cx="278130" cy="533400"/>
            </a:xfrm>
            <a:custGeom>
              <a:avLst/>
              <a:gdLst/>
              <a:ahLst/>
              <a:cxnLst/>
              <a:rect l="l" t="t" r="r" b="b"/>
              <a:pathLst>
                <a:path w="278130" h="533400">
                  <a:moveTo>
                    <a:pt x="240878" y="135828"/>
                  </a:moveTo>
                  <a:lnTo>
                    <a:pt x="12753" y="135828"/>
                  </a:lnTo>
                  <a:lnTo>
                    <a:pt x="7341" y="167868"/>
                  </a:lnTo>
                  <a:lnTo>
                    <a:pt x="3337" y="200330"/>
                  </a:lnTo>
                  <a:lnTo>
                    <a:pt x="853" y="233210"/>
                  </a:lnTo>
                  <a:lnTo>
                    <a:pt x="0" y="266504"/>
                  </a:lnTo>
                  <a:lnTo>
                    <a:pt x="810" y="298545"/>
                  </a:lnTo>
                  <a:lnTo>
                    <a:pt x="6944" y="361532"/>
                  </a:lnTo>
                  <a:lnTo>
                    <a:pt x="31409" y="405925"/>
                  </a:lnTo>
                  <a:lnTo>
                    <a:pt x="65111" y="427809"/>
                  </a:lnTo>
                  <a:lnTo>
                    <a:pt x="110124" y="455016"/>
                  </a:lnTo>
                  <a:lnTo>
                    <a:pt x="162927" y="483977"/>
                  </a:lnTo>
                  <a:lnTo>
                    <a:pt x="219998" y="511123"/>
                  </a:lnTo>
                  <a:lnTo>
                    <a:pt x="277813" y="532884"/>
                  </a:lnTo>
                  <a:lnTo>
                    <a:pt x="260671" y="482334"/>
                  </a:lnTo>
                  <a:lnTo>
                    <a:pt x="247049" y="430289"/>
                  </a:lnTo>
                  <a:lnTo>
                    <a:pt x="237114" y="376880"/>
                  </a:lnTo>
                  <a:lnTo>
                    <a:pt x="231031" y="322241"/>
                  </a:lnTo>
                  <a:lnTo>
                    <a:pt x="228966" y="266504"/>
                  </a:lnTo>
                  <a:lnTo>
                    <a:pt x="231032" y="210694"/>
                  </a:lnTo>
                  <a:lnTo>
                    <a:pt x="237122" y="155994"/>
                  </a:lnTo>
                  <a:lnTo>
                    <a:pt x="240878" y="135828"/>
                  </a:lnTo>
                  <a:close/>
                </a:path>
                <a:path w="278130" h="533400">
                  <a:moveTo>
                    <a:pt x="277939" y="0"/>
                  </a:moveTo>
                  <a:lnTo>
                    <a:pt x="209214" y="24445"/>
                  </a:lnTo>
                  <a:lnTo>
                    <a:pt x="147274" y="52696"/>
                  </a:lnTo>
                  <a:lnTo>
                    <a:pt x="94218" y="81461"/>
                  </a:lnTo>
                  <a:lnTo>
                    <a:pt x="52140" y="107448"/>
                  </a:lnTo>
                  <a:lnTo>
                    <a:pt x="9311" y="137923"/>
                  </a:lnTo>
                  <a:lnTo>
                    <a:pt x="12753" y="135828"/>
                  </a:lnTo>
                  <a:lnTo>
                    <a:pt x="240878" y="135828"/>
                  </a:lnTo>
                  <a:lnTo>
                    <a:pt x="247076" y="102549"/>
                  </a:lnTo>
                  <a:lnTo>
                    <a:pt x="260735" y="50502"/>
                  </a:lnTo>
                  <a:lnTo>
                    <a:pt x="277939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39">
              <a:extLst>
                <a:ext uri="{FF2B5EF4-FFF2-40B4-BE49-F238E27FC236}">
                  <a16:creationId xmlns:a16="http://schemas.microsoft.com/office/drawing/2014/main" id="{E786FBF2-C125-6B4F-A325-895FC951F9BF}"/>
                </a:ext>
              </a:extLst>
            </p:cNvPr>
            <p:cNvSpPr/>
            <p:nvPr/>
          </p:nvSpPr>
          <p:spPr>
            <a:xfrm>
              <a:off x="14639607" y="5408631"/>
              <a:ext cx="360045" cy="462280"/>
            </a:xfrm>
            <a:custGeom>
              <a:avLst/>
              <a:gdLst/>
              <a:ahLst/>
              <a:cxnLst/>
              <a:rect l="l" t="t" r="r" b="b"/>
              <a:pathLst>
                <a:path w="360044" h="462279">
                  <a:moveTo>
                    <a:pt x="57673" y="0"/>
                  </a:moveTo>
                  <a:lnTo>
                    <a:pt x="33289" y="48792"/>
                  </a:lnTo>
                  <a:lnTo>
                    <a:pt x="15172" y="100838"/>
                  </a:lnTo>
                  <a:lnTo>
                    <a:pt x="3887" y="155717"/>
                  </a:lnTo>
                  <a:lnTo>
                    <a:pt x="0" y="213009"/>
                  </a:lnTo>
                  <a:lnTo>
                    <a:pt x="3558" y="267953"/>
                  </a:lnTo>
                  <a:lnTo>
                    <a:pt x="13921" y="320745"/>
                  </a:lnTo>
                  <a:lnTo>
                    <a:pt x="30614" y="370976"/>
                  </a:lnTo>
                  <a:lnTo>
                    <a:pt x="53167" y="418234"/>
                  </a:lnTo>
                  <a:lnTo>
                    <a:pt x="81107" y="462111"/>
                  </a:lnTo>
                  <a:lnTo>
                    <a:pt x="136557" y="432174"/>
                  </a:lnTo>
                  <a:lnTo>
                    <a:pt x="188543" y="399845"/>
                  </a:lnTo>
                  <a:lnTo>
                    <a:pt x="235854" y="366147"/>
                  </a:lnTo>
                  <a:lnTo>
                    <a:pt x="277279" y="332102"/>
                  </a:lnTo>
                  <a:lnTo>
                    <a:pt x="311607" y="298731"/>
                  </a:lnTo>
                  <a:lnTo>
                    <a:pt x="337626" y="267056"/>
                  </a:lnTo>
                  <a:lnTo>
                    <a:pt x="359894" y="212883"/>
                  </a:lnTo>
                  <a:lnTo>
                    <a:pt x="353532" y="187569"/>
                  </a:lnTo>
                  <a:lnTo>
                    <a:pt x="306851" y="132019"/>
                  </a:lnTo>
                  <a:lnTo>
                    <a:pt x="269343" y="103308"/>
                  </a:lnTo>
                  <a:lnTo>
                    <a:pt x="224266" y="74988"/>
                  </a:lnTo>
                  <a:lnTo>
                    <a:pt x="173025" y="47822"/>
                  </a:lnTo>
                  <a:lnTo>
                    <a:pt x="117025" y="22572"/>
                  </a:lnTo>
                  <a:lnTo>
                    <a:pt x="57673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40">
              <a:extLst>
                <a:ext uri="{FF2B5EF4-FFF2-40B4-BE49-F238E27FC236}">
                  <a16:creationId xmlns:a16="http://schemas.microsoft.com/office/drawing/2014/main" id="{91E4A456-F37E-9141-A77E-DC7CE286AB26}"/>
                </a:ext>
              </a:extLst>
            </p:cNvPr>
            <p:cNvSpPr/>
            <p:nvPr/>
          </p:nvSpPr>
          <p:spPr>
            <a:xfrm>
              <a:off x="14279711" y="5359784"/>
              <a:ext cx="381000" cy="589280"/>
            </a:xfrm>
            <a:custGeom>
              <a:avLst/>
              <a:gdLst/>
              <a:ahLst/>
              <a:cxnLst/>
              <a:rect l="l" t="t" r="r" b="b"/>
              <a:pathLst>
                <a:path w="381000" h="589279">
                  <a:moveTo>
                    <a:pt x="163565" y="0"/>
                  </a:moveTo>
                  <a:lnTo>
                    <a:pt x="112453" y="2403"/>
                  </a:lnTo>
                  <a:lnTo>
                    <a:pt x="62825" y="8952"/>
                  </a:lnTo>
                  <a:lnTo>
                    <a:pt x="44286" y="53279"/>
                  </a:lnTo>
                  <a:lnTo>
                    <a:pt x="28764" y="99051"/>
                  </a:lnTo>
                  <a:lnTo>
                    <a:pt x="16417" y="146163"/>
                  </a:lnTo>
                  <a:lnTo>
                    <a:pt x="7401" y="194510"/>
                  </a:lnTo>
                  <a:lnTo>
                    <a:pt x="1876" y="243989"/>
                  </a:lnTo>
                  <a:lnTo>
                    <a:pt x="0" y="294493"/>
                  </a:lnTo>
                  <a:lnTo>
                    <a:pt x="1883" y="344998"/>
                  </a:lnTo>
                  <a:lnTo>
                    <a:pt x="7427" y="394476"/>
                  </a:lnTo>
                  <a:lnTo>
                    <a:pt x="16468" y="442824"/>
                  </a:lnTo>
                  <a:lnTo>
                    <a:pt x="28843" y="489936"/>
                  </a:lnTo>
                  <a:lnTo>
                    <a:pt x="44392" y="535707"/>
                  </a:lnTo>
                  <a:lnTo>
                    <a:pt x="62950" y="580034"/>
                  </a:lnTo>
                  <a:lnTo>
                    <a:pt x="112151" y="586584"/>
                  </a:lnTo>
                  <a:lnTo>
                    <a:pt x="163565" y="588987"/>
                  </a:lnTo>
                  <a:lnTo>
                    <a:pt x="215518" y="585403"/>
                  </a:lnTo>
                  <a:lnTo>
                    <a:pt x="269638" y="575228"/>
                  </a:lnTo>
                  <a:lnTo>
                    <a:pt x="324924" y="559328"/>
                  </a:lnTo>
                  <a:lnTo>
                    <a:pt x="380375" y="538569"/>
                  </a:lnTo>
                  <a:lnTo>
                    <a:pt x="355232" y="497798"/>
                  </a:lnTo>
                  <a:lnTo>
                    <a:pt x="334068" y="454557"/>
                  </a:lnTo>
                  <a:lnTo>
                    <a:pt x="317150" y="409094"/>
                  </a:lnTo>
                  <a:lnTo>
                    <a:pt x="304738" y="361658"/>
                  </a:lnTo>
                  <a:lnTo>
                    <a:pt x="297098" y="312496"/>
                  </a:lnTo>
                  <a:lnTo>
                    <a:pt x="294493" y="261855"/>
                  </a:lnTo>
                  <a:lnTo>
                    <a:pt x="297015" y="211901"/>
                  </a:lnTo>
                  <a:lnTo>
                    <a:pt x="304415" y="163376"/>
                  </a:lnTo>
                  <a:lnTo>
                    <a:pt x="316443" y="116527"/>
                  </a:lnTo>
                  <a:lnTo>
                    <a:pt x="332852" y="71598"/>
                  </a:lnTo>
                  <a:lnTo>
                    <a:pt x="353392" y="28836"/>
                  </a:lnTo>
                  <a:lnTo>
                    <a:pt x="304670" y="16777"/>
                  </a:lnTo>
                  <a:lnTo>
                    <a:pt x="256323" y="7703"/>
                  </a:lnTo>
                  <a:lnTo>
                    <a:pt x="209053" y="1987"/>
                  </a:lnTo>
                  <a:lnTo>
                    <a:pt x="163565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41">
              <a:extLst>
                <a:ext uri="{FF2B5EF4-FFF2-40B4-BE49-F238E27FC236}">
                  <a16:creationId xmlns:a16="http://schemas.microsoft.com/office/drawing/2014/main" id="{3C91C8E1-9C85-864A-8F26-4F68190C6467}"/>
                </a:ext>
              </a:extLst>
            </p:cNvPr>
            <p:cNvSpPr/>
            <p:nvPr/>
          </p:nvSpPr>
          <p:spPr>
            <a:xfrm>
              <a:off x="14214185" y="5368737"/>
              <a:ext cx="128905" cy="571500"/>
            </a:xfrm>
            <a:custGeom>
              <a:avLst/>
              <a:gdLst/>
              <a:ahLst/>
              <a:cxnLst/>
              <a:rect l="l" t="t" r="r" b="b"/>
              <a:pathLst>
                <a:path w="128905" h="571500">
                  <a:moveTo>
                    <a:pt x="128352" y="0"/>
                  </a:moveTo>
                  <a:lnTo>
                    <a:pt x="119714" y="1567"/>
                  </a:lnTo>
                  <a:lnTo>
                    <a:pt x="111279" y="3278"/>
                  </a:lnTo>
                  <a:lnTo>
                    <a:pt x="102914" y="5102"/>
                  </a:lnTo>
                  <a:lnTo>
                    <a:pt x="94614" y="7005"/>
                  </a:lnTo>
                  <a:lnTo>
                    <a:pt x="91787" y="7601"/>
                  </a:lnTo>
                  <a:lnTo>
                    <a:pt x="88834" y="8355"/>
                  </a:lnTo>
                  <a:lnTo>
                    <a:pt x="85882" y="8952"/>
                  </a:lnTo>
                  <a:lnTo>
                    <a:pt x="76639" y="11303"/>
                  </a:lnTo>
                  <a:lnTo>
                    <a:pt x="67470" y="13743"/>
                  </a:lnTo>
                  <a:lnTo>
                    <a:pt x="58366" y="16276"/>
                  </a:lnTo>
                  <a:lnTo>
                    <a:pt x="49317" y="18910"/>
                  </a:lnTo>
                  <a:lnTo>
                    <a:pt x="49097" y="18910"/>
                  </a:lnTo>
                  <a:lnTo>
                    <a:pt x="31768" y="69538"/>
                  </a:lnTo>
                  <a:lnTo>
                    <a:pt x="18109" y="121585"/>
                  </a:lnTo>
                  <a:lnTo>
                    <a:pt x="8155" y="175030"/>
                  </a:lnTo>
                  <a:lnTo>
                    <a:pt x="2065" y="229731"/>
                  </a:lnTo>
                  <a:lnTo>
                    <a:pt x="0" y="285541"/>
                  </a:lnTo>
                  <a:lnTo>
                    <a:pt x="2064" y="341277"/>
                  </a:lnTo>
                  <a:lnTo>
                    <a:pt x="8147" y="395916"/>
                  </a:lnTo>
                  <a:lnTo>
                    <a:pt x="18082" y="449325"/>
                  </a:lnTo>
                  <a:lnTo>
                    <a:pt x="31704" y="501370"/>
                  </a:lnTo>
                  <a:lnTo>
                    <a:pt x="48846" y="551920"/>
                  </a:lnTo>
                  <a:lnTo>
                    <a:pt x="58563" y="554819"/>
                  </a:lnTo>
                  <a:lnTo>
                    <a:pt x="68212" y="557606"/>
                  </a:lnTo>
                  <a:lnTo>
                    <a:pt x="77932" y="560251"/>
                  </a:lnTo>
                  <a:lnTo>
                    <a:pt x="87735" y="562726"/>
                  </a:lnTo>
                  <a:lnTo>
                    <a:pt x="87986" y="562726"/>
                  </a:lnTo>
                  <a:lnTo>
                    <a:pt x="97896" y="565056"/>
                  </a:lnTo>
                  <a:lnTo>
                    <a:pt x="107918" y="567234"/>
                  </a:lnTo>
                  <a:lnTo>
                    <a:pt x="118034" y="569246"/>
                  </a:lnTo>
                  <a:lnTo>
                    <a:pt x="128226" y="571082"/>
                  </a:lnTo>
                  <a:lnTo>
                    <a:pt x="128477" y="571082"/>
                  </a:lnTo>
                  <a:lnTo>
                    <a:pt x="109918" y="526755"/>
                  </a:lnTo>
                  <a:lnTo>
                    <a:pt x="94370" y="480983"/>
                  </a:lnTo>
                  <a:lnTo>
                    <a:pt x="81994" y="433871"/>
                  </a:lnTo>
                  <a:lnTo>
                    <a:pt x="72954" y="385524"/>
                  </a:lnTo>
                  <a:lnTo>
                    <a:pt x="67410" y="336045"/>
                  </a:lnTo>
                  <a:lnTo>
                    <a:pt x="65526" y="285541"/>
                  </a:lnTo>
                  <a:lnTo>
                    <a:pt x="67403" y="235036"/>
                  </a:lnTo>
                  <a:lnTo>
                    <a:pt x="72928" y="185558"/>
                  </a:lnTo>
                  <a:lnTo>
                    <a:pt x="81943" y="137210"/>
                  </a:lnTo>
                  <a:lnTo>
                    <a:pt x="94291" y="90098"/>
                  </a:lnTo>
                  <a:lnTo>
                    <a:pt x="109813" y="44326"/>
                  </a:lnTo>
                  <a:lnTo>
                    <a:pt x="128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42">
              <a:extLst>
                <a:ext uri="{FF2B5EF4-FFF2-40B4-BE49-F238E27FC236}">
                  <a16:creationId xmlns:a16="http://schemas.microsoft.com/office/drawing/2014/main" id="{E503CAE2-FD1C-A74A-B6C9-7BC07B1CC1F4}"/>
                </a:ext>
              </a:extLst>
            </p:cNvPr>
            <p:cNvSpPr/>
            <p:nvPr/>
          </p:nvSpPr>
          <p:spPr>
            <a:xfrm>
              <a:off x="13919691" y="5523601"/>
              <a:ext cx="78740" cy="257175"/>
            </a:xfrm>
            <a:custGeom>
              <a:avLst/>
              <a:gdLst/>
              <a:ahLst/>
              <a:cxnLst/>
              <a:rect l="l" t="t" r="r" b="b"/>
              <a:pathLst>
                <a:path w="78740" h="257175">
                  <a:moveTo>
                    <a:pt x="78280" y="0"/>
                  </a:moveTo>
                  <a:lnTo>
                    <a:pt x="39418" y="30391"/>
                  </a:lnTo>
                  <a:lnTo>
                    <a:pt x="8701" y="57045"/>
                  </a:lnTo>
                  <a:lnTo>
                    <a:pt x="871" y="96150"/>
                  </a:lnTo>
                  <a:lnTo>
                    <a:pt x="0" y="130676"/>
                  </a:lnTo>
                  <a:lnTo>
                    <a:pt x="245" y="149105"/>
                  </a:lnTo>
                  <a:lnTo>
                    <a:pt x="950" y="167398"/>
                  </a:lnTo>
                  <a:lnTo>
                    <a:pt x="2067" y="185549"/>
                  </a:lnTo>
                  <a:lnTo>
                    <a:pt x="3549" y="203554"/>
                  </a:lnTo>
                  <a:lnTo>
                    <a:pt x="6376" y="205533"/>
                  </a:lnTo>
                  <a:lnTo>
                    <a:pt x="9078" y="207480"/>
                  </a:lnTo>
                  <a:lnTo>
                    <a:pt x="11779" y="209459"/>
                  </a:lnTo>
                  <a:lnTo>
                    <a:pt x="77557" y="256578"/>
                  </a:lnTo>
                  <a:lnTo>
                    <a:pt x="72470" y="225703"/>
                  </a:lnTo>
                  <a:lnTo>
                    <a:pt x="68691" y="194405"/>
                  </a:lnTo>
                  <a:lnTo>
                    <a:pt x="66337" y="162717"/>
                  </a:lnTo>
                  <a:lnTo>
                    <a:pt x="65526" y="130676"/>
                  </a:lnTo>
                  <a:lnTo>
                    <a:pt x="66379" y="97381"/>
                  </a:lnTo>
                  <a:lnTo>
                    <a:pt x="68864" y="64501"/>
                  </a:lnTo>
                  <a:lnTo>
                    <a:pt x="72868" y="32040"/>
                  </a:lnTo>
                  <a:lnTo>
                    <a:pt x="782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43">
              <a:extLst>
                <a:ext uri="{FF2B5EF4-FFF2-40B4-BE49-F238E27FC236}">
                  <a16:creationId xmlns:a16="http://schemas.microsoft.com/office/drawing/2014/main" id="{38804DD1-2218-6A48-849B-044E3CE4CD7C}"/>
                </a:ext>
              </a:extLst>
            </p:cNvPr>
            <p:cNvSpPr/>
            <p:nvPr/>
          </p:nvSpPr>
          <p:spPr>
            <a:xfrm>
              <a:off x="14574204" y="5388621"/>
              <a:ext cx="146685" cy="509905"/>
            </a:xfrm>
            <a:custGeom>
              <a:avLst/>
              <a:gdLst/>
              <a:ahLst/>
              <a:cxnLst/>
              <a:rect l="l" t="t" r="r" b="b"/>
              <a:pathLst>
                <a:path w="146684" h="509904">
                  <a:moveTo>
                    <a:pt x="58898" y="0"/>
                  </a:moveTo>
                  <a:lnTo>
                    <a:pt x="38358" y="42761"/>
                  </a:lnTo>
                  <a:lnTo>
                    <a:pt x="21949" y="87690"/>
                  </a:lnTo>
                  <a:lnTo>
                    <a:pt x="9921" y="134540"/>
                  </a:lnTo>
                  <a:lnTo>
                    <a:pt x="2521" y="183064"/>
                  </a:lnTo>
                  <a:lnTo>
                    <a:pt x="0" y="233019"/>
                  </a:lnTo>
                  <a:lnTo>
                    <a:pt x="2605" y="283659"/>
                  </a:lnTo>
                  <a:lnTo>
                    <a:pt x="10245" y="332821"/>
                  </a:lnTo>
                  <a:lnTo>
                    <a:pt x="22656" y="380258"/>
                  </a:lnTo>
                  <a:lnTo>
                    <a:pt x="39575" y="425720"/>
                  </a:lnTo>
                  <a:lnTo>
                    <a:pt x="60738" y="468961"/>
                  </a:lnTo>
                  <a:lnTo>
                    <a:pt x="85882" y="509733"/>
                  </a:lnTo>
                  <a:lnTo>
                    <a:pt x="89588" y="508256"/>
                  </a:lnTo>
                  <a:lnTo>
                    <a:pt x="93389" y="506654"/>
                  </a:lnTo>
                  <a:lnTo>
                    <a:pt x="97065" y="505052"/>
                  </a:lnTo>
                  <a:lnTo>
                    <a:pt x="103944" y="502225"/>
                  </a:lnTo>
                  <a:lnTo>
                    <a:pt x="110792" y="498927"/>
                  </a:lnTo>
                  <a:lnTo>
                    <a:pt x="117671" y="495848"/>
                  </a:lnTo>
                  <a:lnTo>
                    <a:pt x="124942" y="492520"/>
                  </a:lnTo>
                  <a:lnTo>
                    <a:pt x="132184" y="489126"/>
                  </a:lnTo>
                  <a:lnTo>
                    <a:pt x="139378" y="485662"/>
                  </a:lnTo>
                  <a:lnTo>
                    <a:pt x="146508" y="482121"/>
                  </a:lnTo>
                  <a:lnTo>
                    <a:pt x="118568" y="438244"/>
                  </a:lnTo>
                  <a:lnTo>
                    <a:pt x="96015" y="390986"/>
                  </a:lnTo>
                  <a:lnTo>
                    <a:pt x="79322" y="340755"/>
                  </a:lnTo>
                  <a:lnTo>
                    <a:pt x="68960" y="287963"/>
                  </a:lnTo>
                  <a:lnTo>
                    <a:pt x="65401" y="233019"/>
                  </a:lnTo>
                  <a:lnTo>
                    <a:pt x="69288" y="175727"/>
                  </a:lnTo>
                  <a:lnTo>
                    <a:pt x="80573" y="120848"/>
                  </a:lnTo>
                  <a:lnTo>
                    <a:pt x="98690" y="68802"/>
                  </a:lnTo>
                  <a:lnTo>
                    <a:pt x="123074" y="20009"/>
                  </a:lnTo>
                  <a:lnTo>
                    <a:pt x="107176" y="14612"/>
                  </a:lnTo>
                  <a:lnTo>
                    <a:pt x="91163" y="9486"/>
                  </a:lnTo>
                  <a:lnTo>
                    <a:pt x="75062" y="4619"/>
                  </a:lnTo>
                  <a:lnTo>
                    <a:pt x="588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44">
              <a:extLst>
                <a:ext uri="{FF2B5EF4-FFF2-40B4-BE49-F238E27FC236}">
                  <a16:creationId xmlns:a16="http://schemas.microsoft.com/office/drawing/2014/main" id="{DB77468B-D0A7-7D4A-9F65-142C3791DEB2}"/>
                </a:ext>
              </a:extLst>
            </p:cNvPr>
            <p:cNvSpPr/>
            <p:nvPr/>
          </p:nvSpPr>
          <p:spPr>
            <a:xfrm>
              <a:off x="14737771" y="5523350"/>
              <a:ext cx="98164" cy="981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45">
              <a:extLst>
                <a:ext uri="{FF2B5EF4-FFF2-40B4-BE49-F238E27FC236}">
                  <a16:creationId xmlns:a16="http://schemas.microsoft.com/office/drawing/2014/main" id="{05925A17-F103-C244-9B11-A5D37D956800}"/>
                </a:ext>
              </a:extLst>
            </p:cNvPr>
            <p:cNvSpPr/>
            <p:nvPr/>
          </p:nvSpPr>
          <p:spPr>
            <a:xfrm>
              <a:off x="16424044" y="5776253"/>
              <a:ext cx="109220" cy="122555"/>
            </a:xfrm>
            <a:custGeom>
              <a:avLst/>
              <a:gdLst/>
              <a:ahLst/>
              <a:cxnLst/>
              <a:rect l="l" t="t" r="r" b="b"/>
              <a:pathLst>
                <a:path w="109219" h="122554">
                  <a:moveTo>
                    <a:pt x="108593" y="122195"/>
                  </a:moveTo>
                  <a:lnTo>
                    <a:pt x="89708" y="85061"/>
                  </a:lnTo>
                  <a:lnTo>
                    <a:pt x="64922" y="51626"/>
                  </a:lnTo>
                  <a:lnTo>
                    <a:pt x="34822" y="22927"/>
                  </a:lnTo>
                  <a:lnTo>
                    <a:pt x="0" y="0"/>
                  </a:lnTo>
                </a:path>
              </a:pathLst>
            </a:custGeom>
            <a:ln w="60223">
              <a:solidFill>
                <a:srgbClr val="BF36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46">
              <a:extLst>
                <a:ext uri="{FF2B5EF4-FFF2-40B4-BE49-F238E27FC236}">
                  <a16:creationId xmlns:a16="http://schemas.microsoft.com/office/drawing/2014/main" id="{4EEEAAE7-D758-1047-B103-EA173840E1AA}"/>
                </a:ext>
              </a:extLst>
            </p:cNvPr>
            <p:cNvSpPr/>
            <p:nvPr/>
          </p:nvSpPr>
          <p:spPr>
            <a:xfrm>
              <a:off x="16516303" y="5557464"/>
              <a:ext cx="245745" cy="162560"/>
            </a:xfrm>
            <a:custGeom>
              <a:avLst/>
              <a:gdLst/>
              <a:ahLst/>
              <a:cxnLst/>
              <a:rect l="l" t="t" r="r" b="b"/>
              <a:pathLst>
                <a:path w="245744" h="162560">
                  <a:moveTo>
                    <a:pt x="245427" y="162214"/>
                  </a:moveTo>
                  <a:lnTo>
                    <a:pt x="220249" y="130845"/>
                  </a:lnTo>
                  <a:lnTo>
                    <a:pt x="185832" y="96844"/>
                  </a:lnTo>
                  <a:lnTo>
                    <a:pt x="144388" y="63484"/>
                  </a:lnTo>
                  <a:lnTo>
                    <a:pt x="98127" y="34042"/>
                  </a:lnTo>
                  <a:lnTo>
                    <a:pt x="49260" y="11789"/>
                  </a:lnTo>
                  <a:lnTo>
                    <a:pt x="0" y="0"/>
                  </a:lnTo>
                </a:path>
              </a:pathLst>
            </a:custGeom>
            <a:ln w="60223">
              <a:solidFill>
                <a:srgbClr val="BF36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47">
              <a:extLst>
                <a:ext uri="{FF2B5EF4-FFF2-40B4-BE49-F238E27FC236}">
                  <a16:creationId xmlns:a16="http://schemas.microsoft.com/office/drawing/2014/main" id="{2A871472-1A66-3440-A075-2FF8A839D811}"/>
                </a:ext>
              </a:extLst>
            </p:cNvPr>
            <p:cNvSpPr/>
            <p:nvPr/>
          </p:nvSpPr>
          <p:spPr>
            <a:xfrm>
              <a:off x="16496419" y="5672434"/>
              <a:ext cx="152400" cy="145415"/>
            </a:xfrm>
            <a:custGeom>
              <a:avLst/>
              <a:gdLst/>
              <a:ahLst/>
              <a:cxnLst/>
              <a:rect l="l" t="t" r="r" b="b"/>
              <a:pathLst>
                <a:path w="152400" h="145414">
                  <a:moveTo>
                    <a:pt x="152162" y="145409"/>
                  </a:moveTo>
                  <a:lnTo>
                    <a:pt x="124831" y="99033"/>
                  </a:lnTo>
                  <a:lnTo>
                    <a:pt x="89522" y="58674"/>
                  </a:lnTo>
                  <a:lnTo>
                    <a:pt x="47492" y="25330"/>
                  </a:lnTo>
                  <a:lnTo>
                    <a:pt x="0" y="0"/>
                  </a:lnTo>
                </a:path>
              </a:pathLst>
            </a:custGeom>
            <a:ln w="60223">
              <a:solidFill>
                <a:srgbClr val="BF36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48">
              <a:extLst>
                <a:ext uri="{FF2B5EF4-FFF2-40B4-BE49-F238E27FC236}">
                  <a16:creationId xmlns:a16="http://schemas.microsoft.com/office/drawing/2014/main" id="{F44F7DC9-873B-3E4E-88DE-3A20C4588349}"/>
                </a:ext>
              </a:extLst>
            </p:cNvPr>
            <p:cNvSpPr/>
            <p:nvPr/>
          </p:nvSpPr>
          <p:spPr>
            <a:xfrm>
              <a:off x="16572751" y="5973771"/>
              <a:ext cx="483870" cy="302260"/>
            </a:xfrm>
            <a:custGeom>
              <a:avLst/>
              <a:gdLst/>
              <a:ahLst/>
              <a:cxnLst/>
              <a:rect l="l" t="t" r="r" b="b"/>
              <a:pathLst>
                <a:path w="483869" h="302260">
                  <a:moveTo>
                    <a:pt x="50792" y="174414"/>
                  </a:moveTo>
                  <a:lnTo>
                    <a:pt x="30831" y="235921"/>
                  </a:lnTo>
                  <a:lnTo>
                    <a:pt x="0" y="291105"/>
                  </a:lnTo>
                  <a:lnTo>
                    <a:pt x="26798" y="295948"/>
                  </a:lnTo>
                  <a:lnTo>
                    <a:pt x="53004" y="299437"/>
                  </a:lnTo>
                  <a:lnTo>
                    <a:pt x="78475" y="301548"/>
                  </a:lnTo>
                  <a:lnTo>
                    <a:pt x="103064" y="302256"/>
                  </a:lnTo>
                  <a:lnTo>
                    <a:pt x="163587" y="301166"/>
                  </a:lnTo>
                  <a:lnTo>
                    <a:pt x="219554" y="297891"/>
                  </a:lnTo>
                  <a:lnTo>
                    <a:pt x="270734" y="292425"/>
                  </a:lnTo>
                  <a:lnTo>
                    <a:pt x="316900" y="284762"/>
                  </a:lnTo>
                  <a:lnTo>
                    <a:pt x="388498" y="267354"/>
                  </a:lnTo>
                  <a:lnTo>
                    <a:pt x="447203" y="243634"/>
                  </a:lnTo>
                  <a:lnTo>
                    <a:pt x="477763" y="217574"/>
                  </a:lnTo>
                  <a:lnTo>
                    <a:pt x="482667" y="189489"/>
                  </a:lnTo>
                  <a:lnTo>
                    <a:pt x="470132" y="174878"/>
                  </a:lnTo>
                  <a:lnTo>
                    <a:pt x="55223" y="174878"/>
                  </a:lnTo>
                  <a:lnTo>
                    <a:pt x="53024" y="174533"/>
                  </a:lnTo>
                  <a:lnTo>
                    <a:pt x="50792" y="174414"/>
                  </a:lnTo>
                  <a:close/>
                </a:path>
                <a:path w="483869" h="302260">
                  <a:moveTo>
                    <a:pt x="450755" y="0"/>
                  </a:moveTo>
                  <a:lnTo>
                    <a:pt x="389579" y="15742"/>
                  </a:lnTo>
                  <a:lnTo>
                    <a:pt x="312269" y="59496"/>
                  </a:lnTo>
                  <a:lnTo>
                    <a:pt x="207606" y="120283"/>
                  </a:lnTo>
                  <a:lnTo>
                    <a:pt x="163707" y="142278"/>
                  </a:lnTo>
                  <a:lnTo>
                    <a:pt x="122375" y="159549"/>
                  </a:lnTo>
                  <a:lnTo>
                    <a:pt x="86145" y="170836"/>
                  </a:lnTo>
                  <a:lnTo>
                    <a:pt x="57547" y="174878"/>
                  </a:lnTo>
                  <a:lnTo>
                    <a:pt x="470132" y="174878"/>
                  </a:lnTo>
                  <a:lnTo>
                    <a:pt x="467087" y="171329"/>
                  </a:lnTo>
                  <a:lnTo>
                    <a:pt x="418071" y="171329"/>
                  </a:lnTo>
                  <a:lnTo>
                    <a:pt x="452828" y="131391"/>
                  </a:lnTo>
                  <a:lnTo>
                    <a:pt x="474310" y="93404"/>
                  </a:lnTo>
                  <a:lnTo>
                    <a:pt x="483679" y="59320"/>
                  </a:lnTo>
                  <a:lnTo>
                    <a:pt x="482101" y="31091"/>
                  </a:lnTo>
                  <a:lnTo>
                    <a:pt x="470739" y="10667"/>
                  </a:lnTo>
                  <a:lnTo>
                    <a:pt x="450755" y="0"/>
                  </a:lnTo>
                  <a:close/>
                </a:path>
                <a:path w="483869" h="302260">
                  <a:moveTo>
                    <a:pt x="465207" y="169137"/>
                  </a:moveTo>
                  <a:lnTo>
                    <a:pt x="418071" y="171329"/>
                  </a:lnTo>
                  <a:lnTo>
                    <a:pt x="467087" y="171329"/>
                  </a:lnTo>
                  <a:lnTo>
                    <a:pt x="465207" y="169137"/>
                  </a:lnTo>
                  <a:close/>
                </a:path>
              </a:pathLst>
            </a:custGeom>
            <a:solidFill>
              <a:srgbClr val="DD2C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49">
              <a:extLst>
                <a:ext uri="{FF2B5EF4-FFF2-40B4-BE49-F238E27FC236}">
                  <a16:creationId xmlns:a16="http://schemas.microsoft.com/office/drawing/2014/main" id="{CB497631-7F2C-D047-A3E1-69ED94A894E5}"/>
                </a:ext>
              </a:extLst>
            </p:cNvPr>
            <p:cNvSpPr/>
            <p:nvPr/>
          </p:nvSpPr>
          <p:spPr>
            <a:xfrm>
              <a:off x="16096660" y="5292310"/>
              <a:ext cx="462915" cy="955040"/>
            </a:xfrm>
            <a:custGeom>
              <a:avLst/>
              <a:gdLst/>
              <a:ahLst/>
              <a:cxnLst/>
              <a:rect l="l" t="t" r="r" b="b"/>
              <a:pathLst>
                <a:path w="462915" h="955039">
                  <a:moveTo>
                    <a:pt x="408140" y="954721"/>
                  </a:moveTo>
                  <a:close/>
                </a:path>
                <a:path w="462915" h="955039">
                  <a:moveTo>
                    <a:pt x="230570" y="0"/>
                  </a:moveTo>
                  <a:lnTo>
                    <a:pt x="166759" y="13547"/>
                  </a:lnTo>
                  <a:lnTo>
                    <a:pt x="109191" y="73273"/>
                  </a:lnTo>
                  <a:lnTo>
                    <a:pt x="67550" y="138755"/>
                  </a:lnTo>
                  <a:lnTo>
                    <a:pt x="31397" y="229329"/>
                  </a:lnTo>
                  <a:lnTo>
                    <a:pt x="16440" y="286744"/>
                  </a:lnTo>
                  <a:lnTo>
                    <a:pt x="6392" y="341817"/>
                  </a:lnTo>
                  <a:lnTo>
                    <a:pt x="997" y="394558"/>
                  </a:lnTo>
                  <a:lnTo>
                    <a:pt x="0" y="444974"/>
                  </a:lnTo>
                  <a:lnTo>
                    <a:pt x="3144" y="493076"/>
                  </a:lnTo>
                  <a:lnTo>
                    <a:pt x="10175" y="538870"/>
                  </a:lnTo>
                  <a:lnTo>
                    <a:pt x="20838" y="582365"/>
                  </a:lnTo>
                  <a:lnTo>
                    <a:pt x="34875" y="623571"/>
                  </a:lnTo>
                  <a:lnTo>
                    <a:pt x="52032" y="662495"/>
                  </a:lnTo>
                  <a:lnTo>
                    <a:pt x="72054" y="699147"/>
                  </a:lnTo>
                  <a:lnTo>
                    <a:pt x="94684" y="733534"/>
                  </a:lnTo>
                  <a:lnTo>
                    <a:pt x="119667" y="765666"/>
                  </a:lnTo>
                  <a:lnTo>
                    <a:pt x="146748" y="795551"/>
                  </a:lnTo>
                  <a:lnTo>
                    <a:pt x="175671" y="823197"/>
                  </a:lnTo>
                  <a:lnTo>
                    <a:pt x="206180" y="848613"/>
                  </a:lnTo>
                  <a:lnTo>
                    <a:pt x="238021" y="871807"/>
                  </a:lnTo>
                  <a:lnTo>
                    <a:pt x="270936" y="892788"/>
                  </a:lnTo>
                  <a:lnTo>
                    <a:pt x="304671" y="911565"/>
                  </a:lnTo>
                  <a:lnTo>
                    <a:pt x="373579" y="942541"/>
                  </a:lnTo>
                  <a:lnTo>
                    <a:pt x="408140" y="954721"/>
                  </a:lnTo>
                  <a:lnTo>
                    <a:pt x="426480" y="929854"/>
                  </a:lnTo>
                  <a:lnTo>
                    <a:pt x="441840" y="902815"/>
                  </a:lnTo>
                  <a:lnTo>
                    <a:pt x="453954" y="873891"/>
                  </a:lnTo>
                  <a:lnTo>
                    <a:pt x="462584" y="843335"/>
                  </a:lnTo>
                  <a:lnTo>
                    <a:pt x="419508" y="821489"/>
                  </a:lnTo>
                  <a:lnTo>
                    <a:pt x="382050" y="791430"/>
                  </a:lnTo>
                  <a:lnTo>
                    <a:pt x="350671" y="755290"/>
                  </a:lnTo>
                  <a:lnTo>
                    <a:pt x="325705" y="715200"/>
                  </a:lnTo>
                  <a:lnTo>
                    <a:pt x="307488" y="673290"/>
                  </a:lnTo>
                  <a:lnTo>
                    <a:pt x="296355" y="631692"/>
                  </a:lnTo>
                  <a:lnTo>
                    <a:pt x="292641" y="592536"/>
                  </a:lnTo>
                  <a:lnTo>
                    <a:pt x="299506" y="546922"/>
                  </a:lnTo>
                  <a:lnTo>
                    <a:pt x="317888" y="498640"/>
                  </a:lnTo>
                  <a:lnTo>
                    <a:pt x="344692" y="450881"/>
                  </a:lnTo>
                  <a:lnTo>
                    <a:pt x="376825" y="406836"/>
                  </a:lnTo>
                  <a:lnTo>
                    <a:pt x="411193" y="369695"/>
                  </a:lnTo>
                  <a:lnTo>
                    <a:pt x="427578" y="346700"/>
                  </a:lnTo>
                  <a:lnTo>
                    <a:pt x="437764" y="315100"/>
                  </a:lnTo>
                  <a:lnTo>
                    <a:pt x="432701" y="284324"/>
                  </a:lnTo>
                  <a:lnTo>
                    <a:pt x="403340" y="263803"/>
                  </a:lnTo>
                  <a:lnTo>
                    <a:pt x="378593" y="221500"/>
                  </a:lnTo>
                  <a:lnTo>
                    <a:pt x="354043" y="189749"/>
                  </a:lnTo>
                  <a:lnTo>
                    <a:pt x="329583" y="163142"/>
                  </a:lnTo>
                  <a:lnTo>
                    <a:pt x="305111" y="136271"/>
                  </a:lnTo>
                  <a:lnTo>
                    <a:pt x="280521" y="103728"/>
                  </a:lnTo>
                  <a:lnTo>
                    <a:pt x="255709" y="60107"/>
                  </a:lnTo>
                  <a:lnTo>
                    <a:pt x="230570" y="0"/>
                  </a:lnTo>
                  <a:close/>
                </a:path>
                <a:path w="462915" h="955039">
                  <a:moveTo>
                    <a:pt x="462458" y="843209"/>
                  </a:moveTo>
                  <a:close/>
                </a:path>
                <a:path w="462915" h="955039">
                  <a:moveTo>
                    <a:pt x="462461" y="843209"/>
                  </a:moveTo>
                  <a:lnTo>
                    <a:pt x="462709" y="843335"/>
                  </a:lnTo>
                  <a:lnTo>
                    <a:pt x="462461" y="843209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50">
              <a:extLst>
                <a:ext uri="{FF2B5EF4-FFF2-40B4-BE49-F238E27FC236}">
                  <a16:creationId xmlns:a16="http://schemas.microsoft.com/office/drawing/2014/main" id="{56BF84F4-3CF5-2B41-8AC5-7502FE2B62FA}"/>
                </a:ext>
              </a:extLst>
            </p:cNvPr>
            <p:cNvSpPr/>
            <p:nvPr/>
          </p:nvSpPr>
          <p:spPr>
            <a:xfrm>
              <a:off x="16572751" y="6142909"/>
              <a:ext cx="483234" cy="133350"/>
            </a:xfrm>
            <a:custGeom>
              <a:avLst/>
              <a:gdLst/>
              <a:ahLst/>
              <a:cxnLst/>
              <a:rect l="l" t="t" r="r" b="b"/>
              <a:pathLst>
                <a:path w="483234" h="133350">
                  <a:moveTo>
                    <a:pt x="418667" y="1469"/>
                  </a:moveTo>
                  <a:lnTo>
                    <a:pt x="384157" y="18832"/>
                  </a:lnTo>
                  <a:lnTo>
                    <a:pt x="304223" y="46887"/>
                  </a:lnTo>
                  <a:lnTo>
                    <a:pt x="182648" y="70484"/>
                  </a:lnTo>
                  <a:lnTo>
                    <a:pt x="28962" y="70671"/>
                  </a:lnTo>
                  <a:lnTo>
                    <a:pt x="22590" y="83960"/>
                  </a:lnTo>
                  <a:lnTo>
                    <a:pt x="15635" y="96955"/>
                  </a:lnTo>
                  <a:lnTo>
                    <a:pt x="8103" y="109632"/>
                  </a:lnTo>
                  <a:lnTo>
                    <a:pt x="0" y="121967"/>
                  </a:lnTo>
                  <a:lnTo>
                    <a:pt x="26798" y="126811"/>
                  </a:lnTo>
                  <a:lnTo>
                    <a:pt x="53004" y="130300"/>
                  </a:lnTo>
                  <a:lnTo>
                    <a:pt x="78475" y="132410"/>
                  </a:lnTo>
                  <a:lnTo>
                    <a:pt x="103064" y="133119"/>
                  </a:lnTo>
                  <a:lnTo>
                    <a:pt x="163587" y="132029"/>
                  </a:lnTo>
                  <a:lnTo>
                    <a:pt x="219554" y="128753"/>
                  </a:lnTo>
                  <a:lnTo>
                    <a:pt x="270734" y="123287"/>
                  </a:lnTo>
                  <a:lnTo>
                    <a:pt x="316900" y="115624"/>
                  </a:lnTo>
                  <a:lnTo>
                    <a:pt x="388498" y="98216"/>
                  </a:lnTo>
                  <a:lnTo>
                    <a:pt x="447203" y="74497"/>
                  </a:lnTo>
                  <a:lnTo>
                    <a:pt x="477763" y="48437"/>
                  </a:lnTo>
                  <a:lnTo>
                    <a:pt x="482667" y="20351"/>
                  </a:lnTo>
                  <a:lnTo>
                    <a:pt x="467087" y="2191"/>
                  </a:lnTo>
                  <a:lnTo>
                    <a:pt x="418071" y="2191"/>
                  </a:lnTo>
                  <a:lnTo>
                    <a:pt x="418290" y="1940"/>
                  </a:lnTo>
                  <a:lnTo>
                    <a:pt x="418416" y="1688"/>
                  </a:lnTo>
                  <a:lnTo>
                    <a:pt x="418667" y="1469"/>
                  </a:lnTo>
                  <a:close/>
                </a:path>
                <a:path w="483234" h="133350">
                  <a:moveTo>
                    <a:pt x="465207" y="0"/>
                  </a:moveTo>
                  <a:lnTo>
                    <a:pt x="418071" y="2191"/>
                  </a:lnTo>
                  <a:lnTo>
                    <a:pt x="467087" y="2191"/>
                  </a:lnTo>
                  <a:lnTo>
                    <a:pt x="465207" y="0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51">
              <a:extLst>
                <a:ext uri="{FF2B5EF4-FFF2-40B4-BE49-F238E27FC236}">
                  <a16:creationId xmlns:a16="http://schemas.microsoft.com/office/drawing/2014/main" id="{02498A1D-B162-5844-9EF5-1D503B1C4245}"/>
                </a:ext>
              </a:extLst>
            </p:cNvPr>
            <p:cNvSpPr/>
            <p:nvPr/>
          </p:nvSpPr>
          <p:spPr>
            <a:xfrm>
              <a:off x="16325009" y="5098054"/>
              <a:ext cx="819150" cy="490855"/>
            </a:xfrm>
            <a:custGeom>
              <a:avLst/>
              <a:gdLst/>
              <a:ahLst/>
              <a:cxnLst/>
              <a:rect l="l" t="t" r="r" b="b"/>
              <a:pathLst>
                <a:path w="819150" h="490854">
                  <a:moveTo>
                    <a:pt x="730962" y="0"/>
                  </a:moveTo>
                  <a:lnTo>
                    <a:pt x="619570" y="12325"/>
                  </a:lnTo>
                  <a:lnTo>
                    <a:pt x="435121" y="34815"/>
                  </a:lnTo>
                  <a:lnTo>
                    <a:pt x="360239" y="45173"/>
                  </a:lnTo>
                  <a:lnTo>
                    <a:pt x="295704" y="55071"/>
                  </a:lnTo>
                  <a:lnTo>
                    <a:pt x="240603" y="64604"/>
                  </a:lnTo>
                  <a:lnTo>
                    <a:pt x="194025" y="73870"/>
                  </a:lnTo>
                  <a:lnTo>
                    <a:pt x="155057" y="82966"/>
                  </a:lnTo>
                  <a:lnTo>
                    <a:pt x="96306" y="101039"/>
                  </a:lnTo>
                  <a:lnTo>
                    <a:pt x="57053" y="119600"/>
                  </a:lnTo>
                  <a:lnTo>
                    <a:pt x="18775" y="150058"/>
                  </a:lnTo>
                  <a:lnTo>
                    <a:pt x="0" y="212568"/>
                  </a:lnTo>
                  <a:lnTo>
                    <a:pt x="8287" y="255467"/>
                  </a:lnTo>
                  <a:lnTo>
                    <a:pt x="25664" y="302096"/>
                  </a:lnTo>
                  <a:lnTo>
                    <a:pt x="50109" y="349430"/>
                  </a:lnTo>
                  <a:lnTo>
                    <a:pt x="79601" y="394445"/>
                  </a:lnTo>
                  <a:lnTo>
                    <a:pt x="112120" y="434116"/>
                  </a:lnTo>
                  <a:lnTo>
                    <a:pt x="145645" y="465419"/>
                  </a:lnTo>
                  <a:lnTo>
                    <a:pt x="178154" y="485329"/>
                  </a:lnTo>
                  <a:lnTo>
                    <a:pt x="207628" y="490822"/>
                  </a:lnTo>
                  <a:lnTo>
                    <a:pt x="419039" y="382582"/>
                  </a:lnTo>
                  <a:lnTo>
                    <a:pt x="471353" y="354665"/>
                  </a:lnTo>
                  <a:lnTo>
                    <a:pt x="521315" y="326831"/>
                  </a:lnTo>
                  <a:lnTo>
                    <a:pt x="567856" y="299292"/>
                  </a:lnTo>
                  <a:lnTo>
                    <a:pt x="609908" y="272259"/>
                  </a:lnTo>
                  <a:lnTo>
                    <a:pt x="646404" y="245946"/>
                  </a:lnTo>
                  <a:lnTo>
                    <a:pt x="676274" y="220565"/>
                  </a:lnTo>
                  <a:lnTo>
                    <a:pt x="568999" y="194978"/>
                  </a:lnTo>
                  <a:lnTo>
                    <a:pt x="766560" y="65401"/>
                  </a:lnTo>
                  <a:lnTo>
                    <a:pt x="600286" y="65401"/>
                  </a:lnTo>
                  <a:lnTo>
                    <a:pt x="716353" y="8301"/>
                  </a:lnTo>
                  <a:lnTo>
                    <a:pt x="730962" y="0"/>
                  </a:lnTo>
                  <a:close/>
                </a:path>
                <a:path w="819150" h="490854">
                  <a:moveTo>
                    <a:pt x="818572" y="31287"/>
                  </a:moveTo>
                  <a:lnTo>
                    <a:pt x="742047" y="44433"/>
                  </a:lnTo>
                  <a:lnTo>
                    <a:pt x="671088" y="55671"/>
                  </a:lnTo>
                  <a:lnTo>
                    <a:pt x="600286" y="65401"/>
                  </a:lnTo>
                  <a:lnTo>
                    <a:pt x="766560" y="65401"/>
                  </a:lnTo>
                  <a:lnTo>
                    <a:pt x="818572" y="31287"/>
                  </a:lnTo>
                  <a:close/>
                </a:path>
              </a:pathLst>
            </a:custGeom>
            <a:solidFill>
              <a:srgbClr val="FF57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52">
              <a:extLst>
                <a:ext uri="{FF2B5EF4-FFF2-40B4-BE49-F238E27FC236}">
                  <a16:creationId xmlns:a16="http://schemas.microsoft.com/office/drawing/2014/main" id="{F1441214-AC66-3645-8F07-074A83806430}"/>
                </a:ext>
              </a:extLst>
            </p:cNvPr>
            <p:cNvSpPr/>
            <p:nvPr/>
          </p:nvSpPr>
          <p:spPr>
            <a:xfrm>
              <a:off x="16504775" y="6135520"/>
              <a:ext cx="118771" cy="1293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53">
              <a:extLst>
                <a:ext uri="{FF2B5EF4-FFF2-40B4-BE49-F238E27FC236}">
                  <a16:creationId xmlns:a16="http://schemas.microsoft.com/office/drawing/2014/main" id="{2C5F3B98-DE5C-E840-9B85-6B8DD82E2234}"/>
                </a:ext>
              </a:extLst>
            </p:cNvPr>
            <p:cNvSpPr/>
            <p:nvPr/>
          </p:nvSpPr>
          <p:spPr>
            <a:xfrm>
              <a:off x="16284164" y="6015649"/>
              <a:ext cx="181345" cy="1532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54">
              <a:extLst>
                <a:ext uri="{FF2B5EF4-FFF2-40B4-BE49-F238E27FC236}">
                  <a16:creationId xmlns:a16="http://schemas.microsoft.com/office/drawing/2014/main" id="{32F21AE8-A271-E14D-9C4E-635C099D7E4F}"/>
                </a:ext>
              </a:extLst>
            </p:cNvPr>
            <p:cNvSpPr/>
            <p:nvPr/>
          </p:nvSpPr>
          <p:spPr>
            <a:xfrm>
              <a:off x="16112839" y="5853560"/>
              <a:ext cx="280670" cy="81280"/>
            </a:xfrm>
            <a:custGeom>
              <a:avLst/>
              <a:gdLst/>
              <a:ahLst/>
              <a:cxnLst/>
              <a:rect l="l" t="t" r="r" b="b"/>
              <a:pathLst>
                <a:path w="280669" h="81279">
                  <a:moveTo>
                    <a:pt x="0" y="3549"/>
                  </a:moveTo>
                  <a:lnTo>
                    <a:pt x="16410" y="55970"/>
                  </a:lnTo>
                  <a:lnTo>
                    <a:pt x="49912" y="75979"/>
                  </a:lnTo>
                  <a:lnTo>
                    <a:pt x="103646" y="80259"/>
                  </a:lnTo>
                  <a:lnTo>
                    <a:pt x="130331" y="80856"/>
                  </a:lnTo>
                  <a:lnTo>
                    <a:pt x="167866" y="79925"/>
                  </a:lnTo>
                  <a:lnTo>
                    <a:pt x="205317" y="77176"/>
                  </a:lnTo>
                  <a:lnTo>
                    <a:pt x="242608" y="72679"/>
                  </a:lnTo>
                  <a:lnTo>
                    <a:pt x="279666" y="66500"/>
                  </a:lnTo>
                  <a:lnTo>
                    <a:pt x="278260" y="57438"/>
                  </a:lnTo>
                  <a:lnTo>
                    <a:pt x="277228" y="48516"/>
                  </a:lnTo>
                  <a:lnTo>
                    <a:pt x="276614" y="39784"/>
                  </a:lnTo>
                  <a:lnTo>
                    <a:pt x="276462" y="31287"/>
                  </a:lnTo>
                  <a:lnTo>
                    <a:pt x="276727" y="23717"/>
                  </a:lnTo>
                  <a:lnTo>
                    <a:pt x="277475" y="15961"/>
                  </a:lnTo>
                  <a:lnTo>
                    <a:pt x="277568" y="15329"/>
                  </a:lnTo>
                  <a:lnTo>
                    <a:pt x="130331" y="15329"/>
                  </a:lnTo>
                  <a:lnTo>
                    <a:pt x="97129" y="14557"/>
                  </a:lnTo>
                  <a:lnTo>
                    <a:pt x="64340" y="12290"/>
                  </a:lnTo>
                  <a:lnTo>
                    <a:pt x="31964" y="8597"/>
                  </a:lnTo>
                  <a:lnTo>
                    <a:pt x="0" y="3549"/>
                  </a:lnTo>
                  <a:close/>
                </a:path>
                <a:path w="280669" h="81279">
                  <a:moveTo>
                    <a:pt x="280138" y="0"/>
                  </a:moveTo>
                  <a:lnTo>
                    <a:pt x="243496" y="6635"/>
                  </a:lnTo>
                  <a:lnTo>
                    <a:pt x="206294" y="11434"/>
                  </a:lnTo>
                  <a:lnTo>
                    <a:pt x="168563" y="14347"/>
                  </a:lnTo>
                  <a:lnTo>
                    <a:pt x="130331" y="15329"/>
                  </a:lnTo>
                  <a:lnTo>
                    <a:pt x="277568" y="15329"/>
                  </a:lnTo>
                  <a:lnTo>
                    <a:pt x="278636" y="8047"/>
                  </a:lnTo>
                  <a:lnTo>
                    <a:pt x="280138" y="0"/>
                  </a:lnTo>
                  <a:close/>
                </a:path>
              </a:pathLst>
            </a:custGeom>
            <a:solidFill>
              <a:srgbClr val="FFC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55">
              <a:extLst>
                <a:ext uri="{FF2B5EF4-FFF2-40B4-BE49-F238E27FC236}">
                  <a16:creationId xmlns:a16="http://schemas.microsoft.com/office/drawing/2014/main" id="{AB6CEF7F-43EC-2E40-A2DF-3256B4FBC205}"/>
                </a:ext>
              </a:extLst>
            </p:cNvPr>
            <p:cNvSpPr/>
            <p:nvPr/>
          </p:nvSpPr>
          <p:spPr>
            <a:xfrm>
              <a:off x="16107688" y="5535129"/>
              <a:ext cx="358140" cy="233679"/>
            </a:xfrm>
            <a:custGeom>
              <a:avLst/>
              <a:gdLst/>
              <a:ahLst/>
              <a:cxnLst/>
              <a:rect l="l" t="t" r="r" b="b"/>
              <a:pathLst>
                <a:path w="358140" h="233679">
                  <a:moveTo>
                    <a:pt x="16931" y="0"/>
                  </a:moveTo>
                  <a:lnTo>
                    <a:pt x="11949" y="18639"/>
                  </a:lnTo>
                  <a:lnTo>
                    <a:pt x="7464" y="37023"/>
                  </a:lnTo>
                  <a:lnTo>
                    <a:pt x="3480" y="55177"/>
                  </a:lnTo>
                  <a:lnTo>
                    <a:pt x="0" y="73128"/>
                  </a:lnTo>
                  <a:lnTo>
                    <a:pt x="40105" y="105850"/>
                  </a:lnTo>
                  <a:lnTo>
                    <a:pt x="82271" y="135395"/>
                  </a:lnTo>
                  <a:lnTo>
                    <a:pt x="126351" y="161696"/>
                  </a:lnTo>
                  <a:lnTo>
                    <a:pt x="172202" y="184687"/>
                  </a:lnTo>
                  <a:lnTo>
                    <a:pt x="219679" y="204303"/>
                  </a:lnTo>
                  <a:lnTo>
                    <a:pt x="268637" y="220477"/>
                  </a:lnTo>
                  <a:lnTo>
                    <a:pt x="318932" y="233144"/>
                  </a:lnTo>
                  <a:lnTo>
                    <a:pt x="327818" y="217891"/>
                  </a:lnTo>
                  <a:lnTo>
                    <a:pt x="337316" y="202933"/>
                  </a:lnTo>
                  <a:lnTo>
                    <a:pt x="347345" y="188387"/>
                  </a:lnTo>
                  <a:lnTo>
                    <a:pt x="357727" y="174497"/>
                  </a:lnTo>
                  <a:lnTo>
                    <a:pt x="309037" y="164153"/>
                  </a:lnTo>
                  <a:lnTo>
                    <a:pt x="261805" y="150249"/>
                  </a:lnTo>
                  <a:lnTo>
                    <a:pt x="216154" y="132926"/>
                  </a:lnTo>
                  <a:lnTo>
                    <a:pt x="172235" y="112327"/>
                  </a:lnTo>
                  <a:lnTo>
                    <a:pt x="130201" y="88593"/>
                  </a:lnTo>
                  <a:lnTo>
                    <a:pt x="90204" y="61866"/>
                  </a:lnTo>
                  <a:lnTo>
                    <a:pt x="52396" y="32288"/>
                  </a:lnTo>
                  <a:lnTo>
                    <a:pt x="16931" y="0"/>
                  </a:lnTo>
                  <a:close/>
                </a:path>
                <a:path w="358140" h="233679">
                  <a:moveTo>
                    <a:pt x="357821" y="174371"/>
                  </a:moveTo>
                  <a:close/>
                </a:path>
              </a:pathLst>
            </a:custGeom>
            <a:solidFill>
              <a:srgbClr val="FFC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56">
              <a:extLst>
                <a:ext uri="{FF2B5EF4-FFF2-40B4-BE49-F238E27FC236}">
                  <a16:creationId xmlns:a16="http://schemas.microsoft.com/office/drawing/2014/main" id="{3D47AF10-90C1-0040-A0FD-711F3CACF4B8}"/>
                </a:ext>
              </a:extLst>
            </p:cNvPr>
            <p:cNvSpPr/>
            <p:nvPr/>
          </p:nvSpPr>
          <p:spPr>
            <a:xfrm>
              <a:off x="16259599" y="5289346"/>
              <a:ext cx="275590" cy="364490"/>
            </a:xfrm>
            <a:custGeom>
              <a:avLst/>
              <a:gdLst/>
              <a:ahLst/>
              <a:cxnLst/>
              <a:rect l="l" t="t" r="r" b="b"/>
              <a:pathLst>
                <a:path w="275590" h="364489">
                  <a:moveTo>
                    <a:pt x="49293" y="0"/>
                  </a:moveTo>
                  <a:lnTo>
                    <a:pt x="32680" y="2457"/>
                  </a:lnTo>
                  <a:lnTo>
                    <a:pt x="16203" y="9244"/>
                  </a:lnTo>
                  <a:lnTo>
                    <a:pt x="0" y="19644"/>
                  </a:lnTo>
                  <a:lnTo>
                    <a:pt x="1731" y="39710"/>
                  </a:lnTo>
                  <a:lnTo>
                    <a:pt x="11803" y="85662"/>
                  </a:lnTo>
                  <a:lnTo>
                    <a:pt x="40099" y="155876"/>
                  </a:lnTo>
                  <a:lnTo>
                    <a:pt x="66033" y="202480"/>
                  </a:lnTo>
                  <a:lnTo>
                    <a:pt x="97381" y="248422"/>
                  </a:lnTo>
                  <a:lnTo>
                    <a:pt x="133083" y="290626"/>
                  </a:lnTo>
                  <a:lnTo>
                    <a:pt x="172081" y="326021"/>
                  </a:lnTo>
                  <a:lnTo>
                    <a:pt x="213317" y="351531"/>
                  </a:lnTo>
                  <a:lnTo>
                    <a:pt x="255730" y="364083"/>
                  </a:lnTo>
                  <a:lnTo>
                    <a:pt x="264406" y="350102"/>
                  </a:lnTo>
                  <a:lnTo>
                    <a:pt x="271283" y="333629"/>
                  </a:lnTo>
                  <a:lnTo>
                    <a:pt x="274985" y="316119"/>
                  </a:lnTo>
                  <a:lnTo>
                    <a:pt x="274175" y="299782"/>
                  </a:lnTo>
                  <a:lnTo>
                    <a:pt x="268735" y="299782"/>
                  </a:lnTo>
                  <a:lnTo>
                    <a:pt x="237305" y="291149"/>
                  </a:lnTo>
                  <a:lnTo>
                    <a:pt x="203055" y="267529"/>
                  </a:lnTo>
                  <a:lnTo>
                    <a:pt x="168263" y="232343"/>
                  </a:lnTo>
                  <a:lnTo>
                    <a:pt x="135207" y="189009"/>
                  </a:lnTo>
                  <a:lnTo>
                    <a:pt x="106166" y="140947"/>
                  </a:lnTo>
                  <a:lnTo>
                    <a:pt x="83416" y="91576"/>
                  </a:lnTo>
                  <a:lnTo>
                    <a:pt x="69236" y="44316"/>
                  </a:lnTo>
                  <a:lnTo>
                    <a:pt x="65903" y="2587"/>
                  </a:lnTo>
                  <a:lnTo>
                    <a:pt x="49293" y="0"/>
                  </a:lnTo>
                  <a:close/>
                </a:path>
                <a:path w="275590" h="364489">
                  <a:moveTo>
                    <a:pt x="274138" y="299028"/>
                  </a:moveTo>
                  <a:lnTo>
                    <a:pt x="273761" y="299154"/>
                  </a:lnTo>
                  <a:lnTo>
                    <a:pt x="273164" y="299530"/>
                  </a:lnTo>
                  <a:lnTo>
                    <a:pt x="270211" y="299782"/>
                  </a:lnTo>
                  <a:lnTo>
                    <a:pt x="274175" y="299782"/>
                  </a:lnTo>
                  <a:lnTo>
                    <a:pt x="274138" y="299028"/>
                  </a:lnTo>
                  <a:close/>
                </a:path>
              </a:pathLst>
            </a:custGeom>
            <a:solidFill>
              <a:srgbClr val="FFCC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57">
              <a:extLst>
                <a:ext uri="{FF2B5EF4-FFF2-40B4-BE49-F238E27FC236}">
                  <a16:creationId xmlns:a16="http://schemas.microsoft.com/office/drawing/2014/main" id="{2ABE29F5-E41A-7741-8BC4-D8D64A75585B}"/>
                </a:ext>
              </a:extLst>
            </p:cNvPr>
            <p:cNvSpPr/>
            <p:nvPr/>
          </p:nvSpPr>
          <p:spPr>
            <a:xfrm>
              <a:off x="16794494" y="5098054"/>
              <a:ext cx="130802" cy="1308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58">
              <a:extLst>
                <a:ext uri="{FF2B5EF4-FFF2-40B4-BE49-F238E27FC236}">
                  <a16:creationId xmlns:a16="http://schemas.microsoft.com/office/drawing/2014/main" id="{27B6C23B-554D-744A-BDEA-6C70F04AE3F6}"/>
                </a:ext>
              </a:extLst>
            </p:cNvPr>
            <p:cNvSpPr/>
            <p:nvPr/>
          </p:nvSpPr>
          <p:spPr>
            <a:xfrm>
              <a:off x="15995544" y="5032527"/>
              <a:ext cx="1243965" cy="1243965"/>
            </a:xfrm>
            <a:custGeom>
              <a:avLst/>
              <a:gdLst/>
              <a:ahLst/>
              <a:cxnLst/>
              <a:rect l="l" t="t" r="r" b="b"/>
              <a:pathLst>
                <a:path w="1243965" h="1243964">
                  <a:moveTo>
                    <a:pt x="0" y="0"/>
                  </a:moveTo>
                  <a:lnTo>
                    <a:pt x="1243501" y="1243501"/>
                  </a:lnTo>
                </a:path>
              </a:pathLst>
            </a:custGeom>
            <a:ln w="130886">
              <a:solidFill>
                <a:srgbClr val="3747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59">
              <a:extLst>
                <a:ext uri="{FF2B5EF4-FFF2-40B4-BE49-F238E27FC236}">
                  <a16:creationId xmlns:a16="http://schemas.microsoft.com/office/drawing/2014/main" id="{8CB2CD26-3D08-1244-B1FC-EB04534A661F}"/>
                </a:ext>
              </a:extLst>
            </p:cNvPr>
            <p:cNvSpPr/>
            <p:nvPr/>
          </p:nvSpPr>
          <p:spPr>
            <a:xfrm>
              <a:off x="18365891" y="5392547"/>
              <a:ext cx="1178560" cy="589280"/>
            </a:xfrm>
            <a:custGeom>
              <a:avLst/>
              <a:gdLst/>
              <a:ahLst/>
              <a:cxnLst/>
              <a:rect l="l" t="t" r="r" b="b"/>
              <a:pathLst>
                <a:path w="1178559" h="589279">
                  <a:moveTo>
                    <a:pt x="621750" y="0"/>
                  </a:moveTo>
                  <a:lnTo>
                    <a:pt x="415700" y="35776"/>
                  </a:lnTo>
                  <a:lnTo>
                    <a:pt x="249522" y="114483"/>
                  </a:lnTo>
                  <a:lnTo>
                    <a:pt x="138561" y="193190"/>
                  </a:lnTo>
                  <a:lnTo>
                    <a:pt x="98164" y="228966"/>
                  </a:lnTo>
                  <a:lnTo>
                    <a:pt x="0" y="294493"/>
                  </a:lnTo>
                  <a:lnTo>
                    <a:pt x="166838" y="414036"/>
                  </a:lnTo>
                  <a:lnTo>
                    <a:pt x="203440" y="439475"/>
                  </a:lnTo>
                  <a:lnTo>
                    <a:pt x="241706" y="464690"/>
                  </a:lnTo>
                  <a:lnTo>
                    <a:pt x="281754" y="489103"/>
                  </a:lnTo>
                  <a:lnTo>
                    <a:pt x="323699" y="512136"/>
                  </a:lnTo>
                  <a:lnTo>
                    <a:pt x="367659" y="533210"/>
                  </a:lnTo>
                  <a:lnTo>
                    <a:pt x="413750" y="551749"/>
                  </a:lnTo>
                  <a:lnTo>
                    <a:pt x="462088" y="567174"/>
                  </a:lnTo>
                  <a:lnTo>
                    <a:pt x="512789" y="578907"/>
                  </a:lnTo>
                  <a:lnTo>
                    <a:pt x="565971" y="586370"/>
                  </a:lnTo>
                  <a:lnTo>
                    <a:pt x="621750" y="588987"/>
                  </a:lnTo>
                  <a:lnTo>
                    <a:pt x="672187" y="585611"/>
                  </a:lnTo>
                  <a:lnTo>
                    <a:pt x="724696" y="576010"/>
                  </a:lnTo>
                  <a:lnTo>
                    <a:pt x="778346" y="560971"/>
                  </a:lnTo>
                  <a:lnTo>
                    <a:pt x="832208" y="541279"/>
                  </a:lnTo>
                  <a:lnTo>
                    <a:pt x="885353" y="517724"/>
                  </a:lnTo>
                  <a:lnTo>
                    <a:pt x="936851" y="491092"/>
                  </a:lnTo>
                  <a:lnTo>
                    <a:pt x="985772" y="462170"/>
                  </a:lnTo>
                  <a:lnTo>
                    <a:pt x="1031186" y="431745"/>
                  </a:lnTo>
                  <a:lnTo>
                    <a:pt x="1072164" y="400606"/>
                  </a:lnTo>
                  <a:lnTo>
                    <a:pt x="1107777" y="369538"/>
                  </a:lnTo>
                  <a:lnTo>
                    <a:pt x="1137094" y="339329"/>
                  </a:lnTo>
                  <a:lnTo>
                    <a:pt x="1173122" y="284638"/>
                  </a:lnTo>
                  <a:lnTo>
                    <a:pt x="1177974" y="261730"/>
                  </a:lnTo>
                  <a:lnTo>
                    <a:pt x="1173122" y="239777"/>
                  </a:lnTo>
                  <a:lnTo>
                    <a:pt x="1137094" y="191868"/>
                  </a:lnTo>
                  <a:lnTo>
                    <a:pt x="1107777" y="166912"/>
                  </a:lnTo>
                  <a:lnTo>
                    <a:pt x="1072164" y="141958"/>
                  </a:lnTo>
                  <a:lnTo>
                    <a:pt x="1031186" y="117504"/>
                  </a:lnTo>
                  <a:lnTo>
                    <a:pt x="985772" y="94053"/>
                  </a:lnTo>
                  <a:lnTo>
                    <a:pt x="936851" y="72104"/>
                  </a:lnTo>
                  <a:lnTo>
                    <a:pt x="885353" y="52158"/>
                  </a:lnTo>
                  <a:lnTo>
                    <a:pt x="832208" y="34716"/>
                  </a:lnTo>
                  <a:lnTo>
                    <a:pt x="778346" y="20279"/>
                  </a:lnTo>
                  <a:lnTo>
                    <a:pt x="724696" y="9346"/>
                  </a:lnTo>
                  <a:lnTo>
                    <a:pt x="672187" y="2420"/>
                  </a:lnTo>
                  <a:lnTo>
                    <a:pt x="621750" y="0"/>
                  </a:lnTo>
                  <a:close/>
                </a:path>
              </a:pathLst>
            </a:custGeom>
            <a:solidFill>
              <a:srgbClr val="00BC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60">
              <a:extLst>
                <a:ext uri="{FF2B5EF4-FFF2-40B4-BE49-F238E27FC236}">
                  <a16:creationId xmlns:a16="http://schemas.microsoft.com/office/drawing/2014/main" id="{4F42E003-3293-7B4A-AAAD-0CE887ED5087}"/>
                </a:ext>
              </a:extLst>
            </p:cNvPr>
            <p:cNvSpPr/>
            <p:nvPr/>
          </p:nvSpPr>
          <p:spPr>
            <a:xfrm>
              <a:off x="19085805" y="5411206"/>
              <a:ext cx="458470" cy="535940"/>
            </a:xfrm>
            <a:custGeom>
              <a:avLst/>
              <a:gdLst/>
              <a:ahLst/>
              <a:cxnLst/>
              <a:rect l="l" t="t" r="r" b="b"/>
              <a:pathLst>
                <a:path w="458469" h="535939">
                  <a:moveTo>
                    <a:pt x="51422" y="0"/>
                  </a:moveTo>
                  <a:lnTo>
                    <a:pt x="33396" y="45297"/>
                  </a:lnTo>
                  <a:lnTo>
                    <a:pt x="19059" y="92622"/>
                  </a:lnTo>
                  <a:lnTo>
                    <a:pt x="8592" y="141605"/>
                  </a:lnTo>
                  <a:lnTo>
                    <a:pt x="2178" y="191878"/>
                  </a:lnTo>
                  <a:lnTo>
                    <a:pt x="0" y="243071"/>
                  </a:lnTo>
                  <a:lnTo>
                    <a:pt x="2459" y="295352"/>
                  </a:lnTo>
                  <a:lnTo>
                    <a:pt x="9616" y="346673"/>
                  </a:lnTo>
                  <a:lnTo>
                    <a:pt x="21136" y="396690"/>
                  </a:lnTo>
                  <a:lnTo>
                    <a:pt x="36685" y="445061"/>
                  </a:lnTo>
                  <a:lnTo>
                    <a:pt x="55928" y="491442"/>
                  </a:lnTo>
                  <a:lnTo>
                    <a:pt x="78531" y="535491"/>
                  </a:lnTo>
                  <a:lnTo>
                    <a:pt x="130095" y="515637"/>
                  </a:lnTo>
                  <a:lnTo>
                    <a:pt x="182693" y="491584"/>
                  </a:lnTo>
                  <a:lnTo>
                    <a:pt x="234803" y="464125"/>
                  </a:lnTo>
                  <a:lnTo>
                    <a:pt x="284902" y="434052"/>
                  </a:lnTo>
                  <a:lnTo>
                    <a:pt x="331470" y="402156"/>
                  </a:lnTo>
                  <a:lnTo>
                    <a:pt x="372983" y="369230"/>
                  </a:lnTo>
                  <a:lnTo>
                    <a:pt x="407921" y="336067"/>
                  </a:lnTo>
                  <a:lnTo>
                    <a:pt x="434761" y="303458"/>
                  </a:lnTo>
                  <a:lnTo>
                    <a:pt x="458059" y="243071"/>
                  </a:lnTo>
                  <a:lnTo>
                    <a:pt x="451470" y="214781"/>
                  </a:lnTo>
                  <a:lnTo>
                    <a:pt x="403805" y="156905"/>
                  </a:lnTo>
                  <a:lnTo>
                    <a:pt x="366092" y="128447"/>
                  </a:lnTo>
                  <a:lnTo>
                    <a:pt x="321367" y="101062"/>
                  </a:lnTo>
                  <a:lnTo>
                    <a:pt x="271312" y="75315"/>
                  </a:lnTo>
                  <a:lnTo>
                    <a:pt x="217608" y="51771"/>
                  </a:lnTo>
                  <a:lnTo>
                    <a:pt x="161938" y="30993"/>
                  </a:lnTo>
                  <a:lnTo>
                    <a:pt x="105982" y="13548"/>
                  </a:lnTo>
                  <a:lnTo>
                    <a:pt x="51422" y="0"/>
                  </a:lnTo>
                  <a:close/>
                </a:path>
              </a:pathLst>
            </a:custGeom>
            <a:solidFill>
              <a:srgbClr val="4DD0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61">
              <a:extLst>
                <a:ext uri="{FF2B5EF4-FFF2-40B4-BE49-F238E27FC236}">
                  <a16:creationId xmlns:a16="http://schemas.microsoft.com/office/drawing/2014/main" id="{C91B83B8-3C68-414A-BC8D-14A09433C430}"/>
                </a:ext>
              </a:extLst>
            </p:cNvPr>
            <p:cNvSpPr/>
            <p:nvPr/>
          </p:nvSpPr>
          <p:spPr>
            <a:xfrm>
              <a:off x="19183970" y="5523350"/>
              <a:ext cx="130927" cy="1309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62">
              <a:extLst>
                <a:ext uri="{FF2B5EF4-FFF2-40B4-BE49-F238E27FC236}">
                  <a16:creationId xmlns:a16="http://schemas.microsoft.com/office/drawing/2014/main" id="{A4FCBC6D-C224-8A46-9643-25150EFCF7EB}"/>
                </a:ext>
              </a:extLst>
            </p:cNvPr>
            <p:cNvSpPr/>
            <p:nvPr/>
          </p:nvSpPr>
          <p:spPr>
            <a:xfrm>
              <a:off x="18594982" y="5228856"/>
              <a:ext cx="542290" cy="266065"/>
            </a:xfrm>
            <a:custGeom>
              <a:avLst/>
              <a:gdLst/>
              <a:ahLst/>
              <a:cxnLst/>
              <a:rect l="l" t="t" r="r" b="b"/>
              <a:pathLst>
                <a:path w="542290" h="266064">
                  <a:moveTo>
                    <a:pt x="458059" y="0"/>
                  </a:moveTo>
                  <a:lnTo>
                    <a:pt x="387804" y="14013"/>
                  </a:lnTo>
                  <a:lnTo>
                    <a:pt x="339714" y="28480"/>
                  </a:lnTo>
                  <a:lnTo>
                    <a:pt x="286395" y="46884"/>
                  </a:lnTo>
                  <a:lnTo>
                    <a:pt x="230407" y="68444"/>
                  </a:lnTo>
                  <a:lnTo>
                    <a:pt x="174309" y="92381"/>
                  </a:lnTo>
                  <a:lnTo>
                    <a:pt x="120660" y="117918"/>
                  </a:lnTo>
                  <a:lnTo>
                    <a:pt x="72019" y="144274"/>
                  </a:lnTo>
                  <a:lnTo>
                    <a:pt x="30946" y="170670"/>
                  </a:lnTo>
                  <a:lnTo>
                    <a:pt x="0" y="196329"/>
                  </a:lnTo>
                  <a:lnTo>
                    <a:pt x="13241" y="216724"/>
                  </a:lnTo>
                  <a:lnTo>
                    <a:pt x="24439" y="234982"/>
                  </a:lnTo>
                  <a:lnTo>
                    <a:pt x="33846" y="251308"/>
                  </a:lnTo>
                  <a:lnTo>
                    <a:pt x="41716" y="265908"/>
                  </a:lnTo>
                  <a:lnTo>
                    <a:pt x="83001" y="243589"/>
                  </a:lnTo>
                  <a:lnTo>
                    <a:pt x="127681" y="222509"/>
                  </a:lnTo>
                  <a:lnTo>
                    <a:pt x="175489" y="203468"/>
                  </a:lnTo>
                  <a:lnTo>
                    <a:pt x="226158" y="187266"/>
                  </a:lnTo>
                  <a:lnTo>
                    <a:pt x="279420" y="174702"/>
                  </a:lnTo>
                  <a:lnTo>
                    <a:pt x="335009" y="166577"/>
                  </a:lnTo>
                  <a:lnTo>
                    <a:pt x="392658" y="163691"/>
                  </a:lnTo>
                  <a:lnTo>
                    <a:pt x="538062" y="163691"/>
                  </a:lnTo>
                  <a:lnTo>
                    <a:pt x="536163" y="155218"/>
                  </a:lnTo>
                  <a:lnTo>
                    <a:pt x="521226" y="106865"/>
                  </a:lnTo>
                  <a:lnTo>
                    <a:pt x="495752" y="50667"/>
                  </a:lnTo>
                  <a:lnTo>
                    <a:pt x="458059" y="0"/>
                  </a:lnTo>
                  <a:close/>
                </a:path>
                <a:path w="542290" h="266064">
                  <a:moveTo>
                    <a:pt x="538062" y="163691"/>
                  </a:moveTo>
                  <a:lnTo>
                    <a:pt x="392658" y="163691"/>
                  </a:lnTo>
                  <a:lnTo>
                    <a:pt x="428607" y="164950"/>
                  </a:lnTo>
                  <a:lnTo>
                    <a:pt x="465743" y="168603"/>
                  </a:lnTo>
                  <a:lnTo>
                    <a:pt x="503733" y="174465"/>
                  </a:lnTo>
                  <a:lnTo>
                    <a:pt x="542245" y="182350"/>
                  </a:lnTo>
                  <a:lnTo>
                    <a:pt x="538062" y="163691"/>
                  </a:lnTo>
                  <a:close/>
                </a:path>
              </a:pathLst>
            </a:custGeom>
            <a:solidFill>
              <a:srgbClr val="00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63">
              <a:extLst>
                <a:ext uri="{FF2B5EF4-FFF2-40B4-BE49-F238E27FC236}">
                  <a16:creationId xmlns:a16="http://schemas.microsoft.com/office/drawing/2014/main" id="{3AF2FF61-30DC-2D42-9298-6079A54AAB10}"/>
                </a:ext>
              </a:extLst>
            </p:cNvPr>
            <p:cNvSpPr/>
            <p:nvPr/>
          </p:nvSpPr>
          <p:spPr>
            <a:xfrm>
              <a:off x="18235088" y="5425185"/>
              <a:ext cx="229235" cy="523875"/>
            </a:xfrm>
            <a:custGeom>
              <a:avLst/>
              <a:gdLst/>
              <a:ahLst/>
              <a:cxnLst/>
              <a:rect l="l" t="t" r="r" b="b"/>
              <a:pathLst>
                <a:path w="229234" h="523875">
                  <a:moveTo>
                    <a:pt x="0" y="0"/>
                  </a:moveTo>
                  <a:lnTo>
                    <a:pt x="37120" y="84379"/>
                  </a:lnTo>
                  <a:lnTo>
                    <a:pt x="51779" y="146197"/>
                  </a:lnTo>
                  <a:lnTo>
                    <a:pt x="61732" y="208504"/>
                  </a:lnTo>
                  <a:lnTo>
                    <a:pt x="65401" y="261855"/>
                  </a:lnTo>
                  <a:lnTo>
                    <a:pt x="61732" y="314952"/>
                  </a:lnTo>
                  <a:lnTo>
                    <a:pt x="51779" y="377199"/>
                  </a:lnTo>
                  <a:lnTo>
                    <a:pt x="37120" y="439070"/>
                  </a:lnTo>
                  <a:lnTo>
                    <a:pt x="19334" y="491040"/>
                  </a:lnTo>
                  <a:lnTo>
                    <a:pt x="0" y="523586"/>
                  </a:lnTo>
                  <a:lnTo>
                    <a:pt x="49225" y="501623"/>
                  </a:lnTo>
                  <a:lnTo>
                    <a:pt x="97146" y="470879"/>
                  </a:lnTo>
                  <a:lnTo>
                    <a:pt x="141372" y="434920"/>
                  </a:lnTo>
                  <a:lnTo>
                    <a:pt x="179515" y="397314"/>
                  </a:lnTo>
                  <a:lnTo>
                    <a:pt x="209185" y="361629"/>
                  </a:lnTo>
                  <a:lnTo>
                    <a:pt x="227993" y="331434"/>
                  </a:lnTo>
                  <a:lnTo>
                    <a:pt x="228294" y="331434"/>
                  </a:lnTo>
                  <a:lnTo>
                    <a:pt x="163565" y="261855"/>
                  </a:lnTo>
                  <a:lnTo>
                    <a:pt x="228966" y="196329"/>
                  </a:lnTo>
                  <a:lnTo>
                    <a:pt x="216192" y="174867"/>
                  </a:lnTo>
                  <a:lnTo>
                    <a:pt x="175820" y="122737"/>
                  </a:lnTo>
                  <a:lnTo>
                    <a:pt x="104780" y="58320"/>
                  </a:lnTo>
                  <a:lnTo>
                    <a:pt x="0" y="0"/>
                  </a:lnTo>
                  <a:close/>
                </a:path>
                <a:path w="229234" h="523875">
                  <a:moveTo>
                    <a:pt x="228294" y="331434"/>
                  </a:moveTo>
                  <a:lnTo>
                    <a:pt x="227993" y="331434"/>
                  </a:lnTo>
                  <a:lnTo>
                    <a:pt x="228370" y="331811"/>
                  </a:lnTo>
                  <a:lnTo>
                    <a:pt x="228715" y="332031"/>
                  </a:lnTo>
                  <a:lnTo>
                    <a:pt x="228966" y="332157"/>
                  </a:lnTo>
                  <a:lnTo>
                    <a:pt x="228294" y="331434"/>
                  </a:lnTo>
                  <a:close/>
                </a:path>
              </a:pathLst>
            </a:custGeom>
            <a:solidFill>
              <a:srgbClr val="0060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64">
              <a:extLst>
                <a:ext uri="{FF2B5EF4-FFF2-40B4-BE49-F238E27FC236}">
                  <a16:creationId xmlns:a16="http://schemas.microsoft.com/office/drawing/2014/main" id="{FF3C06A2-8805-4A46-9057-8BC517F2B044}"/>
                </a:ext>
              </a:extLst>
            </p:cNvPr>
            <p:cNvSpPr/>
            <p:nvPr/>
          </p:nvSpPr>
          <p:spPr>
            <a:xfrm>
              <a:off x="18851688" y="5853183"/>
              <a:ext cx="253336" cy="22637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65">
              <a:extLst>
                <a:ext uri="{FF2B5EF4-FFF2-40B4-BE49-F238E27FC236}">
                  <a16:creationId xmlns:a16="http://schemas.microsoft.com/office/drawing/2014/main" id="{EF1935D1-C3F8-7546-A33A-A92A3B06FB05}"/>
                </a:ext>
              </a:extLst>
            </p:cNvPr>
            <p:cNvSpPr/>
            <p:nvPr/>
          </p:nvSpPr>
          <p:spPr>
            <a:xfrm>
              <a:off x="19020404" y="5399552"/>
              <a:ext cx="144145" cy="566420"/>
            </a:xfrm>
            <a:custGeom>
              <a:avLst/>
              <a:gdLst/>
              <a:ahLst/>
              <a:cxnLst/>
              <a:rect l="l" t="t" r="r" b="b"/>
              <a:pathLst>
                <a:path w="144144" h="566420">
                  <a:moveTo>
                    <a:pt x="52521" y="0"/>
                  </a:moveTo>
                  <a:lnTo>
                    <a:pt x="33815" y="49274"/>
                  </a:lnTo>
                  <a:lnTo>
                    <a:pt x="19134" y="99456"/>
                  </a:lnTo>
                  <a:lnTo>
                    <a:pt x="8554" y="150473"/>
                  </a:lnTo>
                  <a:lnTo>
                    <a:pt x="2151" y="202254"/>
                  </a:lnTo>
                  <a:lnTo>
                    <a:pt x="0" y="254725"/>
                  </a:lnTo>
                  <a:lnTo>
                    <a:pt x="2211" y="308766"/>
                  </a:lnTo>
                  <a:lnTo>
                    <a:pt x="8814" y="362435"/>
                  </a:lnTo>
                  <a:lnTo>
                    <a:pt x="19758" y="415377"/>
                  </a:lnTo>
                  <a:lnTo>
                    <a:pt x="34996" y="467235"/>
                  </a:lnTo>
                  <a:lnTo>
                    <a:pt x="54477" y="517653"/>
                  </a:lnTo>
                  <a:lnTo>
                    <a:pt x="78154" y="566275"/>
                  </a:lnTo>
                  <a:lnTo>
                    <a:pt x="111232" y="557649"/>
                  </a:lnTo>
                  <a:lnTo>
                    <a:pt x="127930" y="552780"/>
                  </a:lnTo>
                  <a:lnTo>
                    <a:pt x="143932" y="547019"/>
                  </a:lnTo>
                  <a:lnTo>
                    <a:pt x="121329" y="503024"/>
                  </a:lnTo>
                  <a:lnTo>
                    <a:pt x="102086" y="456678"/>
                  </a:lnTo>
                  <a:lnTo>
                    <a:pt x="86537" y="408329"/>
                  </a:lnTo>
                  <a:lnTo>
                    <a:pt x="75018" y="358323"/>
                  </a:lnTo>
                  <a:lnTo>
                    <a:pt x="67861" y="307006"/>
                  </a:lnTo>
                  <a:lnTo>
                    <a:pt x="65401" y="254725"/>
                  </a:lnTo>
                  <a:lnTo>
                    <a:pt x="67579" y="203532"/>
                  </a:lnTo>
                  <a:lnTo>
                    <a:pt x="73993" y="153259"/>
                  </a:lnTo>
                  <a:lnTo>
                    <a:pt x="84460" y="104276"/>
                  </a:lnTo>
                  <a:lnTo>
                    <a:pt x="98798" y="56951"/>
                  </a:lnTo>
                  <a:lnTo>
                    <a:pt x="116823" y="11654"/>
                  </a:lnTo>
                  <a:lnTo>
                    <a:pt x="96678" y="7235"/>
                  </a:lnTo>
                  <a:lnTo>
                    <a:pt x="75696" y="3518"/>
                  </a:lnTo>
                  <a:lnTo>
                    <a:pt x="59203" y="955"/>
                  </a:lnTo>
                  <a:lnTo>
                    <a:pt x="52521" y="0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Text Placeholder 4">
            <a:extLst>
              <a:ext uri="{FF2B5EF4-FFF2-40B4-BE49-F238E27FC236}">
                <a16:creationId xmlns:a16="http://schemas.microsoft.com/office/drawing/2014/main" id="{12E78FD5-7A89-5A46-921F-D0A02E82A411}"/>
              </a:ext>
            </a:extLst>
          </p:cNvPr>
          <p:cNvSpPr txBox="1">
            <a:spLocks/>
          </p:cNvSpPr>
          <p:nvPr/>
        </p:nvSpPr>
        <p:spPr>
          <a:xfrm>
            <a:off x="977902" y="5100774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Subscriber&lt;Fish&gt;	                Observable&lt;Fish&gt;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763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G" dirty="0"/>
              <a:t>Example Subscriptions</a:t>
            </a:r>
          </a:p>
          <a:p>
            <a:pPr marL="0" indent="0">
              <a:buNone/>
            </a:pP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C71E81-6B0B-2C4A-AF95-EB953F05C321}"/>
              </a:ext>
            </a:extLst>
          </p:cNvPr>
          <p:cNvSpPr/>
          <p:nvPr/>
        </p:nvSpPr>
        <p:spPr>
          <a:xfrm>
            <a:off x="799342" y="1695750"/>
            <a:ext cx="10281945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var </a:t>
            </a:r>
            <a:r>
              <a:rPr lang="en-US" sz="2500" dirty="0" err="1"/>
              <a:t>fishSubscription</a:t>
            </a:r>
            <a:r>
              <a:rPr lang="en-US" sz="2500" dirty="0"/>
              <a:t> =</a:t>
            </a:r>
          </a:p>
          <a:p>
            <a:r>
              <a:rPr lang="en-US" sz="2500" dirty="0" err="1"/>
              <a:t>fishObservable</a:t>
            </a:r>
            <a:endParaRPr lang="en-US" sz="2500" dirty="0"/>
          </a:p>
          <a:p>
            <a:r>
              <a:rPr lang="en-US" sz="2500" dirty="0"/>
              <a:t>.Subscribe (fish =&gt; </a:t>
            </a:r>
            <a:r>
              <a:rPr lang="en-US" sz="2500" dirty="0" err="1"/>
              <a:t>Debug.WriteLine</a:t>
            </a:r>
            <a:r>
              <a:rPr lang="en-US" sz="2500" dirty="0"/>
              <a:t>($”{</a:t>
            </a:r>
            <a:r>
              <a:rPr lang="en-US" sz="2500" dirty="0" err="1"/>
              <a:t>fish.Name</a:t>
            </a:r>
            <a:r>
              <a:rPr lang="en-US" sz="2500" dirty="0"/>
              <a:t>}”));</a:t>
            </a:r>
          </a:p>
          <a:p>
            <a:endParaRPr lang="en-US" sz="2500" dirty="0"/>
          </a:p>
          <a:p>
            <a:r>
              <a:rPr lang="en-US" sz="2500" dirty="0" err="1"/>
              <a:t>fishSubscription.Dispose</a:t>
            </a:r>
            <a:r>
              <a:rPr lang="en-US" sz="2500" dirty="0"/>
              <a:t> ();</a:t>
            </a:r>
          </a:p>
          <a:p>
            <a:endParaRPr lang="en-US" sz="2500" dirty="0"/>
          </a:p>
          <a:p>
            <a:r>
              <a:rPr lang="en-US" sz="2500" dirty="0"/>
              <a:t>var </a:t>
            </a:r>
            <a:r>
              <a:rPr lang="en-US" sz="2500" dirty="0" err="1"/>
              <a:t>fishSubscription</a:t>
            </a:r>
            <a:r>
              <a:rPr lang="en-US" sz="2500" dirty="0"/>
              <a:t> =</a:t>
            </a:r>
          </a:p>
          <a:p>
            <a:r>
              <a:rPr lang="en-US" sz="2500" dirty="0" err="1"/>
              <a:t>fishObservable</a:t>
            </a:r>
            <a:endParaRPr lang="en-US" sz="2500" dirty="0"/>
          </a:p>
          <a:p>
            <a:r>
              <a:rPr lang="en-US" sz="2500" dirty="0"/>
              <a:t>.Where(fish =&gt; !</a:t>
            </a:r>
            <a:r>
              <a:rPr lang="en-US" sz="2500" dirty="0" err="1"/>
              <a:t>fish.IsCrustacean</a:t>
            </a:r>
            <a:r>
              <a:rPr lang="en-US" sz="2500" dirty="0"/>
              <a:t>)</a:t>
            </a:r>
          </a:p>
          <a:p>
            <a:r>
              <a:rPr lang="en-US" sz="2500" dirty="0"/>
              <a:t>.Select(fish =&gt; </a:t>
            </a:r>
            <a:r>
              <a:rPr lang="en-US" sz="2500" dirty="0" err="1"/>
              <a:t>fish.Name</a:t>
            </a:r>
            <a:r>
              <a:rPr lang="en-US" sz="2500" dirty="0"/>
              <a:t>)</a:t>
            </a:r>
          </a:p>
          <a:p>
            <a:r>
              <a:rPr lang="en-US" sz="2500" dirty="0"/>
              <a:t>.Subscribe (name =&gt; </a:t>
            </a:r>
            <a:r>
              <a:rPr lang="en-US" sz="2500" dirty="0" err="1"/>
              <a:t>Debug.WriteLine</a:t>
            </a:r>
            <a:r>
              <a:rPr lang="en-US" sz="2500" dirty="0"/>
              <a:t>($”{name}”));</a:t>
            </a:r>
          </a:p>
          <a:p>
            <a:endParaRPr lang="en-US" sz="2500" dirty="0"/>
          </a:p>
          <a:p>
            <a:r>
              <a:rPr lang="en-US" sz="2500" dirty="0" err="1"/>
              <a:t>fishSubscription.Dispose</a:t>
            </a:r>
            <a:r>
              <a:rPr lang="en-US" sz="2500" dirty="0"/>
              <a:t> ();</a:t>
            </a:r>
          </a:p>
        </p:txBody>
      </p:sp>
    </p:spTree>
    <p:extLst>
      <p:ext uri="{BB962C8B-B14F-4D97-AF65-F5344CB8AC3E}">
        <p14:creationId xmlns:p14="http://schemas.microsoft.com/office/powerpoint/2010/main" val="79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IObservable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&lt;T&gt;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2728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20032-BEDA-2743-9962-51E8E0F6D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13" y="2328863"/>
            <a:ext cx="10581886" cy="195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IObserver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&lt;T&gt;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2728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CDBA01-5F3B-2B4F-8ADC-8AB9C214A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1968500"/>
            <a:ext cx="10443880" cy="419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7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2728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E8011F-DCC7-8B4F-9555-7846B8595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1417152"/>
            <a:ext cx="10562952" cy="4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31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Operators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2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Operators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27289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C8D2FE-501A-6644-96A2-3CBA8F53A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81" y="2546349"/>
            <a:ext cx="10534280" cy="2011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239031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Reactive Programming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4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Select Operator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21320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C9CB4-76DA-4C4D-B45F-35FFB30B6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50" y="2235200"/>
            <a:ext cx="9613900" cy="1193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F1188-015A-4D45-B0BC-481177AA2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3875087"/>
            <a:ext cx="9613900" cy="1941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8625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Where Operator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9" y="20288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56277-4BFE-5F4C-A9A2-A722CBC82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1" y="2157412"/>
            <a:ext cx="9626600" cy="1143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44577-FB57-614A-9F91-BFDB5A8BB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3665536"/>
            <a:ext cx="9626599" cy="22640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657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Merge Operator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197399-F38E-F94B-8C22-C8C3FF246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0" y="1820035"/>
            <a:ext cx="9652000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60DD64-9BAC-1045-B45F-C3EEF193D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47" y="3874071"/>
            <a:ext cx="9682754" cy="2692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652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Many More Operator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6F79C-46CB-DE43-A352-CEC05E55E756}"/>
              </a:ext>
            </a:extLst>
          </p:cNvPr>
          <p:cNvSpPr txBox="1"/>
          <p:nvPr/>
        </p:nvSpPr>
        <p:spPr>
          <a:xfrm>
            <a:off x="799343" y="1743074"/>
            <a:ext cx="105544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SelectMany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CombineLatest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Throttle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Amb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1700571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39051-966C-694F-9C06-72332B490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2" y="1977197"/>
            <a:ext cx="10554460" cy="36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3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</a:t>
            </a:r>
            <a:r>
              <a:rPr lang="en-SG" sz="535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ReactiveUI</a:t>
            </a:r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A21ED7-A44C-9B4F-9A2F-583DED56F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342" y="3837121"/>
            <a:ext cx="2705315" cy="270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22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ReactiveUI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Platforms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2F5013-A866-2242-B4FB-720FA821DBE2}"/>
              </a:ext>
            </a:extLst>
          </p:cNvPr>
          <p:cNvSpPr txBox="1"/>
          <p:nvPr/>
        </p:nvSpPr>
        <p:spPr>
          <a:xfrm>
            <a:off x="799343" y="1743074"/>
            <a:ext cx="105544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.Net</a:t>
            </a:r>
            <a:r>
              <a:rPr lang="en-US" sz="3200" dirty="0"/>
              <a:t> 4x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.Net</a:t>
            </a:r>
            <a:r>
              <a:rPr lang="en-US" sz="3200" dirty="0"/>
              <a:t> 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Xamarin.Android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Xamarin.iOS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Xamarin.Mac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Xamarin.Forms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B22DC6-600D-0B4E-B1DB-9165C610D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1422" y="2747224"/>
            <a:ext cx="6133885" cy="297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E1769-93D4-7A4C-A7BB-B89CA6703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838" y="1489126"/>
            <a:ext cx="1618009" cy="1618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A68B0F-E350-0E4D-A029-A7A23CD9D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6548" y="4294327"/>
            <a:ext cx="2942588" cy="308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7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ReactiveObject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F188B51-A816-AA4E-8235-3E7ED77FC363}"/>
              </a:ext>
            </a:extLst>
          </p:cNvPr>
          <p:cNvSpPr txBox="1">
            <a:spLocks/>
          </p:cNvSpPr>
          <p:nvPr/>
        </p:nvSpPr>
        <p:spPr>
          <a:xfrm>
            <a:off x="3445790" y="3115189"/>
            <a:ext cx="530042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ReactiveObject</a:t>
            </a:r>
            <a:endParaRPr lang="en-US" sz="48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11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ToProperty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827FDD-94F5-AB4F-9497-CF07EA5AB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22" y="1655903"/>
            <a:ext cx="10629900" cy="479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54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WhenAnyValue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40F3FE-7A70-7A4D-9C19-243EE086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343" y="1483020"/>
            <a:ext cx="10554459" cy="1872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4877E-48D5-1847-AF6E-F4C81C2FE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42" y="3717617"/>
            <a:ext cx="10814470" cy="244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36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Interactive vs Reactive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A09EE4-4865-C846-8662-CC960CBAAFDF}"/>
              </a:ext>
            </a:extLst>
          </p:cNvPr>
          <p:cNvSpPr/>
          <p:nvPr/>
        </p:nvSpPr>
        <p:spPr>
          <a:xfrm>
            <a:off x="3888581" y="4972134"/>
            <a:ext cx="4414837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Consumer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AF654EE-8EF0-2F4D-82A0-1441225013A2}"/>
              </a:ext>
            </a:extLst>
          </p:cNvPr>
          <p:cNvSpPr/>
          <p:nvPr/>
        </p:nvSpPr>
        <p:spPr>
          <a:xfrm>
            <a:off x="3888581" y="1767297"/>
            <a:ext cx="4414837" cy="1000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Producer</a:t>
            </a: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51A8A16B-6F90-804B-9AB8-FE37FCF003AE}"/>
              </a:ext>
            </a:extLst>
          </p:cNvPr>
          <p:cNvSpPr/>
          <p:nvPr/>
        </p:nvSpPr>
        <p:spPr>
          <a:xfrm>
            <a:off x="4434925" y="2986088"/>
            <a:ext cx="522838" cy="17605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2783C88E-83B8-2348-B0A2-C8AB6564FBB9}"/>
              </a:ext>
            </a:extLst>
          </p:cNvPr>
          <p:cNvSpPr/>
          <p:nvPr/>
        </p:nvSpPr>
        <p:spPr>
          <a:xfrm rot="10800000">
            <a:off x="7234239" y="2992873"/>
            <a:ext cx="522838" cy="176059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442AB3-EDEB-8A4B-9D80-F1753F54044B}"/>
              </a:ext>
            </a:extLst>
          </p:cNvPr>
          <p:cNvSpPr txBox="1"/>
          <p:nvPr/>
        </p:nvSpPr>
        <p:spPr>
          <a:xfrm>
            <a:off x="2274094" y="3613525"/>
            <a:ext cx="16144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Interactive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083018B-D6A3-2341-A8F0-C762A2E240E9}"/>
              </a:ext>
            </a:extLst>
          </p:cNvPr>
          <p:cNvSpPr txBox="1"/>
          <p:nvPr/>
        </p:nvSpPr>
        <p:spPr>
          <a:xfrm>
            <a:off x="8303418" y="3613525"/>
            <a:ext cx="1286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Reactive</a:t>
            </a:r>
          </a:p>
        </p:txBody>
      </p:sp>
    </p:spTree>
    <p:extLst>
      <p:ext uri="{BB962C8B-B14F-4D97-AF65-F5344CB8AC3E}">
        <p14:creationId xmlns:p14="http://schemas.microsoft.com/office/powerpoint/2010/main" val="389940163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The </a:t>
            </a:r>
            <a:r>
              <a:rPr lang="en-US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WhenAny</a:t>
            </a: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* Family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6F79C-46CB-DE43-A352-CEC05E55E756}"/>
              </a:ext>
            </a:extLst>
          </p:cNvPr>
          <p:cNvSpPr txBox="1"/>
          <p:nvPr/>
        </p:nvSpPr>
        <p:spPr>
          <a:xfrm>
            <a:off x="818770" y="2595481"/>
            <a:ext cx="1055445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WhenAny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WhenAnyValue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WhenAnyObservable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WhenAnyDynamic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53622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Reactive Commands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F6EE98-569D-5B4D-90FC-D5FC64E88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17" y="1807921"/>
            <a:ext cx="10560180" cy="356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06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Interactions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CDF28-C982-2F43-A886-AE92056617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2346530"/>
            <a:ext cx="10058051" cy="27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0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Testability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76567B-A88D-4B4F-B06F-584BD2B25DD1}"/>
              </a:ext>
            </a:extLst>
          </p:cNvPr>
          <p:cNvSpPr txBox="1"/>
          <p:nvPr/>
        </p:nvSpPr>
        <p:spPr>
          <a:xfrm>
            <a:off x="3100388" y="19771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33E3D-2363-5E4F-A340-114F75742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93" y="1563056"/>
            <a:ext cx="4155268" cy="415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0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2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76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D4C4F-B472-4D4A-9582-F0E48794C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23703"/>
            <a:ext cx="12192000" cy="2387600"/>
          </a:xfrm>
        </p:spPr>
        <p:txBody>
          <a:bodyPr>
            <a:normAutofit/>
          </a:bodyPr>
          <a:lstStyle/>
          <a:p>
            <a:r>
              <a:rPr lang="en-SG" sz="535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is The Problem 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A8FEEA-D3F9-5045-92B2-ED8BDE97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0" y="696123"/>
            <a:ext cx="1254821" cy="26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6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Raw Reactive is Imperative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49F537-C6A7-F74D-9CD4-53F68B7A1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09" y="1235022"/>
            <a:ext cx="4955141" cy="5321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14574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Imperative vs Declarative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 descr="A close up of a machine&#10;&#10;Description automatically generated">
            <a:extLst>
              <a:ext uri="{FF2B5EF4-FFF2-40B4-BE49-F238E27FC236}">
                <a16:creationId xmlns:a16="http://schemas.microsoft.com/office/drawing/2014/main" id="{75F56080-0DFE-B34A-840F-1AAF51872C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235022"/>
            <a:ext cx="2279023" cy="5258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DA7670-DDC8-504B-936F-277EA986E38A}"/>
              </a:ext>
            </a:extLst>
          </p:cNvPr>
          <p:cNvSpPr txBox="1"/>
          <p:nvPr/>
        </p:nvSpPr>
        <p:spPr>
          <a:xfrm>
            <a:off x="3643313" y="2957513"/>
            <a:ext cx="4286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Declarative: This is What I Want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DB25A-DA8F-B849-A493-FA4E23282554}"/>
              </a:ext>
            </a:extLst>
          </p:cNvPr>
          <p:cNvSpPr txBox="1"/>
          <p:nvPr/>
        </p:nvSpPr>
        <p:spPr>
          <a:xfrm>
            <a:off x="3643313" y="5049336"/>
            <a:ext cx="4286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Imperative: Do this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D940E-2442-3243-8133-6D675D26D12B}"/>
              </a:ext>
            </a:extLst>
          </p:cNvPr>
          <p:cNvCxnSpPr/>
          <p:nvPr/>
        </p:nvCxnSpPr>
        <p:spPr>
          <a:xfrm flipH="1">
            <a:off x="2814638" y="3429000"/>
            <a:ext cx="511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C8642-E601-6A4F-9AC9-E6CD523E3D1E}"/>
              </a:ext>
            </a:extLst>
          </p:cNvPr>
          <p:cNvCxnSpPr>
            <a:cxnSpLocks/>
          </p:cNvCxnSpPr>
          <p:nvPr/>
        </p:nvCxnSpPr>
        <p:spPr>
          <a:xfrm flipH="1">
            <a:off x="2814638" y="5657850"/>
            <a:ext cx="3443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342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Imperative vs Declarative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5DA7670-DDC8-504B-936F-277EA986E38A}"/>
              </a:ext>
            </a:extLst>
          </p:cNvPr>
          <p:cNvSpPr txBox="1"/>
          <p:nvPr/>
        </p:nvSpPr>
        <p:spPr>
          <a:xfrm>
            <a:off x="7336733" y="5684822"/>
            <a:ext cx="42862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Declarative: This is What I Want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1DB25A-DA8F-B849-A493-FA4E23282554}"/>
              </a:ext>
            </a:extLst>
          </p:cNvPr>
          <p:cNvSpPr txBox="1"/>
          <p:nvPr/>
        </p:nvSpPr>
        <p:spPr>
          <a:xfrm>
            <a:off x="7336733" y="2553640"/>
            <a:ext cx="294322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Imperative: Do this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ED940E-2442-3243-8133-6D675D26D12B}"/>
              </a:ext>
            </a:extLst>
          </p:cNvPr>
          <p:cNvCxnSpPr/>
          <p:nvPr/>
        </p:nvCxnSpPr>
        <p:spPr>
          <a:xfrm flipH="1">
            <a:off x="6508058" y="6156309"/>
            <a:ext cx="5114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5C8642-E601-6A4F-9AC9-E6CD523E3D1E}"/>
              </a:ext>
            </a:extLst>
          </p:cNvPr>
          <p:cNvCxnSpPr>
            <a:cxnSpLocks/>
          </p:cNvCxnSpPr>
          <p:nvPr/>
        </p:nvCxnSpPr>
        <p:spPr>
          <a:xfrm flipH="1">
            <a:off x="6498532" y="3069644"/>
            <a:ext cx="3443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85FE88C-4223-4C4D-B918-C89A01F0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5242411"/>
            <a:ext cx="5518150" cy="1341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7237937-ACBD-5241-A9BA-28DEE91B1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3" y="1417153"/>
            <a:ext cx="5518150" cy="3484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33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75403087-B3E5-BE49-B5D1-6516F838ABF0}"/>
              </a:ext>
            </a:extLst>
          </p:cNvPr>
          <p:cNvSpPr txBox="1">
            <a:spLocks/>
          </p:cNvSpPr>
          <p:nvPr/>
        </p:nvSpPr>
        <p:spPr>
          <a:xfrm>
            <a:off x="723902" y="607401"/>
            <a:ext cx="10629900" cy="62762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Composability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68D064-DCAC-C141-B9C9-3AAE4150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8981" y="696124"/>
            <a:ext cx="1254821" cy="261421"/>
          </a:xfrm>
          <a:prstGeom prst="rect">
            <a:avLst/>
          </a:prstGeom>
        </p:spPr>
      </p:pic>
      <p:cxnSp>
        <p:nvCxnSpPr>
          <p:cNvPr id="17" name="Shape 579">
            <a:extLst>
              <a:ext uri="{FF2B5EF4-FFF2-40B4-BE49-F238E27FC236}">
                <a16:creationId xmlns:a16="http://schemas.microsoft.com/office/drawing/2014/main" id="{AA6D3568-DA33-7643-B1CB-B33FA1B3AF03}"/>
              </a:ext>
            </a:extLst>
          </p:cNvPr>
          <p:cNvCxnSpPr>
            <a:cxnSpLocks/>
          </p:cNvCxnSpPr>
          <p:nvPr/>
        </p:nvCxnSpPr>
        <p:spPr>
          <a:xfrm>
            <a:off x="799343" y="1139676"/>
            <a:ext cx="10554459" cy="0"/>
          </a:xfrm>
          <a:prstGeom prst="straightConnector1">
            <a:avLst/>
          </a:prstGeom>
          <a:noFill/>
          <a:ln w="12700" cap="flat" cmpd="sng">
            <a:solidFill>
              <a:srgbClr val="F67B4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7371E94-3D38-BC4A-A95B-90E5E0B9A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505" y="1417153"/>
            <a:ext cx="5810989" cy="509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106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5782EE773DCA4EA5B41BF90B650728" ma:contentTypeVersion="7" ma:contentTypeDescription="Create a new document." ma:contentTypeScope="" ma:versionID="941191028f6c8f97f5b400f8bdcf4794">
  <xsd:schema xmlns:xsd="http://www.w3.org/2001/XMLSchema" xmlns:xs="http://www.w3.org/2001/XMLSchema" xmlns:p="http://schemas.microsoft.com/office/2006/metadata/properties" xmlns:ns2="d69eca93-7a84-4ca3-8878-97fde8b58be1" xmlns:ns3="1fa3e780-ec9d-46cf-ad40-78b179928884" targetNamespace="http://schemas.microsoft.com/office/2006/metadata/properties" ma:root="true" ma:fieldsID="533cfd54e4bfad1f8b0fea44a63664d4" ns2:_="" ns3:_="">
    <xsd:import namespace="d69eca93-7a84-4ca3-8878-97fde8b58be1"/>
    <xsd:import namespace="1fa3e780-ec9d-46cf-ad40-78b1799288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9eca93-7a84-4ca3-8878-97fde8b58b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a3e780-ec9d-46cf-ad40-78b17992888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5BE135-8B7C-4008-BDF4-505BF2BAD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9eca93-7a84-4ca3-8878-97fde8b58be1"/>
    <ds:schemaRef ds:uri="1fa3e780-ec9d-46cf-ad40-78b1799288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7CAC2A-10FF-4324-AF49-7C494E519E58}">
  <ds:schemaRefs>
    <ds:schemaRef ds:uri="d69eca93-7a84-4ca3-8878-97fde8b58be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1fa3e780-ec9d-46cf-ad40-78b179928884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12C3A26-6653-41CB-9262-F1A2AA7CC7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12626</TotalTime>
  <Words>1279</Words>
  <Application>Microsoft Macintosh PowerPoint</Application>
  <PresentationFormat>Widescreen</PresentationFormat>
  <Paragraphs>362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</vt:lpstr>
      <vt:lpstr>Segoe UI Light</vt:lpstr>
      <vt:lpstr>Segoe UI Semilight</vt:lpstr>
      <vt:lpstr>Symbol</vt:lpstr>
      <vt:lpstr>Office Theme</vt:lpstr>
      <vt:lpstr>Getting started with Reactive Extensions (Rx), Reactive UI and Xamarin</vt:lpstr>
      <vt:lpstr>PowerPoint Presentation</vt:lpstr>
      <vt:lpstr>What is Reactive Programming ?</vt:lpstr>
      <vt:lpstr>PowerPoint Presentation</vt:lpstr>
      <vt:lpstr>What is The Problem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Operators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ReactiveUI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Somesh Bhattacharjee</dc:creator>
  <cp:lastModifiedBy>Ben Ishiyama-Levy</cp:lastModifiedBy>
  <cp:revision>208</cp:revision>
  <cp:lastPrinted>2019-03-12T10:42:33Z</cp:lastPrinted>
  <dcterms:created xsi:type="dcterms:W3CDTF">2018-07-23T05:08:49Z</dcterms:created>
  <dcterms:modified xsi:type="dcterms:W3CDTF">2019-07-30T10:13:45Z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0x010100A25782EE773DCA4EA5B41BF90B650728</vt:lpwstr>
  </property>
</Properties>
</file>